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92"/>
  </p:notesMasterIdLst>
  <p:handoutMasterIdLst>
    <p:handoutMasterId r:id="rId93"/>
  </p:handoutMasterIdLst>
  <p:sldIdLst>
    <p:sldId id="452" r:id="rId2"/>
    <p:sldId id="453" r:id="rId3"/>
    <p:sldId id="454" r:id="rId4"/>
    <p:sldId id="455" r:id="rId5"/>
    <p:sldId id="456" r:id="rId6"/>
    <p:sldId id="457" r:id="rId7"/>
    <p:sldId id="458" r:id="rId8"/>
    <p:sldId id="459" r:id="rId9"/>
    <p:sldId id="460" r:id="rId10"/>
    <p:sldId id="461" r:id="rId11"/>
    <p:sldId id="462" r:id="rId12"/>
    <p:sldId id="463" r:id="rId13"/>
    <p:sldId id="464" r:id="rId14"/>
    <p:sldId id="465" r:id="rId15"/>
    <p:sldId id="466" r:id="rId16"/>
    <p:sldId id="467" r:id="rId17"/>
    <p:sldId id="468" r:id="rId18"/>
    <p:sldId id="469" r:id="rId19"/>
    <p:sldId id="470" r:id="rId20"/>
    <p:sldId id="471" r:id="rId21"/>
    <p:sldId id="472" r:id="rId22"/>
    <p:sldId id="473" r:id="rId23"/>
    <p:sldId id="476" r:id="rId24"/>
    <p:sldId id="477" r:id="rId25"/>
    <p:sldId id="478" r:id="rId26"/>
    <p:sldId id="479" r:id="rId27"/>
    <p:sldId id="480" r:id="rId28"/>
    <p:sldId id="509" r:id="rId29"/>
    <p:sldId id="481" r:id="rId30"/>
    <p:sldId id="482" r:id="rId31"/>
    <p:sldId id="483" r:id="rId32"/>
    <p:sldId id="484" r:id="rId33"/>
    <p:sldId id="485" r:id="rId34"/>
    <p:sldId id="486" r:id="rId35"/>
    <p:sldId id="510" r:id="rId36"/>
    <p:sldId id="487" r:id="rId37"/>
    <p:sldId id="488" r:id="rId38"/>
    <p:sldId id="489" r:id="rId39"/>
    <p:sldId id="490"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11" r:id="rId58"/>
    <p:sldId id="514" r:id="rId59"/>
    <p:sldId id="551" r:id="rId60"/>
    <p:sldId id="553" r:id="rId61"/>
    <p:sldId id="554" r:id="rId62"/>
    <p:sldId id="555" r:id="rId63"/>
    <p:sldId id="556" r:id="rId64"/>
    <p:sldId id="561" r:id="rId65"/>
    <p:sldId id="558" r:id="rId66"/>
    <p:sldId id="559" r:id="rId67"/>
    <p:sldId id="560" r:id="rId68"/>
    <p:sldId id="562" r:id="rId69"/>
    <p:sldId id="557" r:id="rId70"/>
    <p:sldId id="515" r:id="rId71"/>
    <p:sldId id="564" r:id="rId72"/>
    <p:sldId id="563" r:id="rId73"/>
    <p:sldId id="518" r:id="rId74"/>
    <p:sldId id="565" r:id="rId75"/>
    <p:sldId id="522" r:id="rId76"/>
    <p:sldId id="528" r:id="rId77"/>
    <p:sldId id="529" r:id="rId78"/>
    <p:sldId id="530" r:id="rId79"/>
    <p:sldId id="531" r:id="rId80"/>
    <p:sldId id="533" r:id="rId81"/>
    <p:sldId id="566" r:id="rId82"/>
    <p:sldId id="537" r:id="rId83"/>
    <p:sldId id="538" r:id="rId84"/>
    <p:sldId id="539" r:id="rId85"/>
    <p:sldId id="540" r:id="rId86"/>
    <p:sldId id="541" r:id="rId87"/>
    <p:sldId id="542" r:id="rId88"/>
    <p:sldId id="543" r:id="rId89"/>
    <p:sldId id="544" r:id="rId90"/>
    <p:sldId id="567" r:id="rId91"/>
  </p:sldIdLst>
  <p:sldSz cx="9144000" cy="6858000" type="screen4x3"/>
  <p:notesSz cx="6797675" cy="9928225"/>
  <p:custDataLst>
    <p:tags r:id="rId94"/>
  </p:custDataLst>
  <p:defaultTextStyle>
    <a:defPPr>
      <a:defRPr lang="en-GB"/>
    </a:defPPr>
    <a:lvl1pPr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1pPr>
    <a:lvl2pPr marL="4572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2pPr>
    <a:lvl3pPr marL="9144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3pPr>
    <a:lvl4pPr marL="13716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4pPr>
    <a:lvl5pPr marL="1828800" algn="ctr" rtl="0" eaLnBrk="0" fontAlgn="base" hangingPunct="0">
      <a:spcBef>
        <a:spcPct val="0"/>
      </a:spcBef>
      <a:spcAft>
        <a:spcPct val="0"/>
      </a:spcAft>
      <a:defRPr sz="1400" kern="1200">
        <a:solidFill>
          <a:schemeClr val="tx1"/>
        </a:solidFill>
        <a:latin typeface="Arial" pitchFamily="34" charset="0"/>
        <a:ea typeface="MS PGothic" pitchFamily="34" charset="-128"/>
        <a:cs typeface="+mn-cs"/>
      </a:defRPr>
    </a:lvl5pPr>
    <a:lvl6pPr marL="2286000" algn="l" defTabSz="914400" rtl="0" eaLnBrk="1" latinLnBrk="0" hangingPunct="1">
      <a:defRPr sz="1400" kern="1200">
        <a:solidFill>
          <a:schemeClr val="tx1"/>
        </a:solidFill>
        <a:latin typeface="Arial" pitchFamily="34" charset="0"/>
        <a:ea typeface="MS PGothic" pitchFamily="34" charset="-128"/>
        <a:cs typeface="+mn-cs"/>
      </a:defRPr>
    </a:lvl6pPr>
    <a:lvl7pPr marL="2743200" algn="l" defTabSz="914400" rtl="0" eaLnBrk="1" latinLnBrk="0" hangingPunct="1">
      <a:defRPr sz="1400" kern="1200">
        <a:solidFill>
          <a:schemeClr val="tx1"/>
        </a:solidFill>
        <a:latin typeface="Arial" pitchFamily="34" charset="0"/>
        <a:ea typeface="MS PGothic" pitchFamily="34" charset="-128"/>
        <a:cs typeface="+mn-cs"/>
      </a:defRPr>
    </a:lvl7pPr>
    <a:lvl8pPr marL="3200400" algn="l" defTabSz="914400" rtl="0" eaLnBrk="1" latinLnBrk="0" hangingPunct="1">
      <a:defRPr sz="1400" kern="1200">
        <a:solidFill>
          <a:schemeClr val="tx1"/>
        </a:solidFill>
        <a:latin typeface="Arial" pitchFamily="34" charset="0"/>
        <a:ea typeface="MS PGothic" pitchFamily="34" charset="-128"/>
        <a:cs typeface="+mn-cs"/>
      </a:defRPr>
    </a:lvl8pPr>
    <a:lvl9pPr marL="3657600" algn="l" defTabSz="914400" rtl="0" eaLnBrk="1" latinLnBrk="0" hangingPunct="1">
      <a:defRPr sz="1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F238C"/>
    <a:srgbClr val="4A6EBA"/>
    <a:srgbClr val="333300"/>
    <a:srgbClr val="F0F4FE"/>
    <a:srgbClr val="008000"/>
    <a:srgbClr val="663200"/>
    <a:srgbClr val="CC9900"/>
    <a:srgbClr val="FF9933"/>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7" autoAdjust="0"/>
    <p:restoredTop sz="65116" autoAdjust="0"/>
  </p:normalViewPr>
  <p:slideViewPr>
    <p:cSldViewPr snapToGrid="0">
      <p:cViewPr varScale="1">
        <p:scale>
          <a:sx n="86" d="100"/>
          <a:sy n="86" d="100"/>
        </p:scale>
        <p:origin x="221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2352" y="-78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C:\Baltic\CourseDev\7630-408%20Data%20communications%20and%20networks\Working%20Documents\Exce;SineWave.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Baltic\CourseDev\7630-408%20Data%20communications%20and%20networks\Working%20Documents\Exce;SineWave.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Unipolar!$B$4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Unipolar!$B$5:$B$17</c:f>
              <c:numCache>
                <c:formatCode>General</c:formatCode>
                <c:ptCount val="13"/>
              </c:numCache>
            </c:numRef>
          </c:yVal>
          <c:smooth val="0"/>
        </c:ser>
        <c:ser>
          <c:idx val="1"/>
          <c:order val="1"/>
          <c:tx>
            <c:strRef>
              <c:f>Unipolar!$C$4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Unipolar!$A$5:$A$17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Unipolar!$C$5:$C$17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655707584"/>
        <c:axId val="-655713568"/>
      </c:scatterChart>
      <c:valAx>
        <c:axId val="-655707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5713568"/>
        <c:crosses val="autoZero"/>
        <c:crossBetween val="midCat"/>
      </c:valAx>
      <c:valAx>
        <c:axId val="-65571356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5707584"/>
        <c:crosses val="autoZero"/>
        <c:crossBetween val="midCat"/>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605814032"/>
        <c:axId val="-605787920"/>
      </c:scatterChart>
      <c:valAx>
        <c:axId val="-60581403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87920"/>
        <c:crosses val="autoZero"/>
        <c:crossBetween val="midCat"/>
      </c:valAx>
      <c:valAx>
        <c:axId val="-605787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140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605813488"/>
        <c:axId val="-605791184"/>
      </c:scatterChart>
      <c:valAx>
        <c:axId val="-605813488"/>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91184"/>
        <c:crosses val="autoZero"/>
        <c:crossBetween val="midCat"/>
      </c:valAx>
      <c:valAx>
        <c:axId val="-60579118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134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QSK!$B$5:$B$25</c:f>
              <c:numCache>
                <c:formatCode>General</c:formatCode>
                <c:ptCount val="21"/>
              </c:numCache>
            </c:numRef>
          </c:yVal>
          <c:smooth val="1"/>
        </c:ser>
        <c:ser>
          <c:idx val="1"/>
          <c:order val="1"/>
          <c:spPr>
            <a:ln w="38100" cap="rnd">
              <a:solidFill>
                <a:srgbClr val="FF0000"/>
              </a:solidFill>
              <a:round/>
            </a:ln>
            <a:effectLst/>
          </c:spPr>
          <c:marker>
            <c:symbol val="none"/>
          </c:marker>
          <c:xVal>
            <c:numRef>
              <c:f>QSK!$A$5:$A$25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QSK!$C$5:$C$25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605786832"/>
        <c:axId val="-605785744"/>
      </c:scatterChart>
      <c:valAx>
        <c:axId val="-60578683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85744"/>
        <c:crosses val="autoZero"/>
        <c:crossBetween val="midCat"/>
      </c:valAx>
      <c:valAx>
        <c:axId val="-60578574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868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QSK!$B$8:$B$28</c:f>
              <c:numCache>
                <c:formatCode>General</c:formatCode>
                <c:ptCount val="21"/>
              </c:numCache>
            </c:numRef>
          </c:yVal>
          <c:smooth val="1"/>
        </c:ser>
        <c:ser>
          <c:idx val="1"/>
          <c:order val="1"/>
          <c:spPr>
            <a:ln w="38100" cap="rnd">
              <a:solidFill>
                <a:srgbClr val="FF0000"/>
              </a:solidFill>
              <a:round/>
            </a:ln>
            <a:effectLst/>
          </c:spPr>
          <c:marker>
            <c:symbol val="none"/>
          </c:marker>
          <c:xVal>
            <c:numRef>
              <c:f>QSK!$A$8:$A$28</c:f>
              <c:numCache>
                <c:formatCode>General</c:formatCode>
                <c:ptCount val="21"/>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numCache>
            </c:numRef>
          </c:xVal>
          <c:yVal>
            <c:numRef>
              <c:f>QSK!$C$8:$C$28</c:f>
              <c:numCache>
                <c:formatCode>General</c:formatCode>
                <c:ptCount val="21"/>
                <c:pt idx="0">
                  <c:v>161.67960777017609</c:v>
                </c:pt>
                <c:pt idx="1">
                  <c:v>99.92349288972045</c:v>
                </c:pt>
                <c:pt idx="2">
                  <c:v>2.082752373344654E-14</c:v>
                </c:pt>
                <c:pt idx="3">
                  <c:v>-99.923492889720478</c:v>
                </c:pt>
                <c:pt idx="4">
                  <c:v>-161.67960777017609</c:v>
                </c:pt>
                <c:pt idx="5">
                  <c:v>-161.67960777017612</c:v>
                </c:pt>
                <c:pt idx="6">
                  <c:v>-99.923492889720478</c:v>
                </c:pt>
                <c:pt idx="7">
                  <c:v>-4.165504746689308E-14</c:v>
                </c:pt>
                <c:pt idx="8">
                  <c:v>99.923492889720393</c:v>
                </c:pt>
                <c:pt idx="9">
                  <c:v>161.67960777017615</c:v>
                </c:pt>
                <c:pt idx="10">
                  <c:v>161.67960777017612</c:v>
                </c:pt>
                <c:pt idx="11">
                  <c:v>99.923492889720478</c:v>
                </c:pt>
                <c:pt idx="12">
                  <c:v>6.2482571200339621E-14</c:v>
                </c:pt>
                <c:pt idx="13">
                  <c:v>-99.923492889720379</c:v>
                </c:pt>
                <c:pt idx="14">
                  <c:v>-161.67960777017618</c:v>
                </c:pt>
                <c:pt idx="15">
                  <c:v>-161.67960777017615</c:v>
                </c:pt>
                <c:pt idx="16">
                  <c:v>-99.923492889720492</c:v>
                </c:pt>
                <c:pt idx="17">
                  <c:v>-8.3310094933786161E-14</c:v>
                </c:pt>
                <c:pt idx="18">
                  <c:v>99.923492889720606</c:v>
                </c:pt>
                <c:pt idx="19">
                  <c:v>161.67960777017609</c:v>
                </c:pt>
                <c:pt idx="20">
                  <c:v>161.67960777017615</c:v>
                </c:pt>
              </c:numCache>
            </c:numRef>
          </c:yVal>
          <c:smooth val="1"/>
        </c:ser>
        <c:dLbls>
          <c:showLegendKey val="0"/>
          <c:showVal val="0"/>
          <c:showCatName val="0"/>
          <c:showSerName val="0"/>
          <c:showPercent val="0"/>
          <c:showBubbleSize val="0"/>
        </c:dLbls>
        <c:axId val="-605800432"/>
        <c:axId val="-605804240"/>
      </c:scatterChart>
      <c:valAx>
        <c:axId val="-605800432"/>
        <c:scaling>
          <c:orientation val="minMax"/>
          <c:max val="22.5"/>
          <c:min val="2.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4240"/>
        <c:crosses val="autoZero"/>
        <c:crossBetween val="midCat"/>
      </c:valAx>
      <c:valAx>
        <c:axId val="-6058042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04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QSK!$B$10:$B$30</c:f>
              <c:numCache>
                <c:formatCode>General</c:formatCode>
                <c:ptCount val="21"/>
              </c:numCache>
            </c:numRef>
          </c:yVal>
          <c:smooth val="1"/>
        </c:ser>
        <c:ser>
          <c:idx val="1"/>
          <c:order val="1"/>
          <c:spPr>
            <a:ln w="38100" cap="rnd">
              <a:solidFill>
                <a:srgbClr val="FF0000"/>
              </a:solidFill>
              <a:round/>
            </a:ln>
            <a:effectLst/>
          </c:spPr>
          <c:marker>
            <c:symbol val="none"/>
          </c:marker>
          <c:xVal>
            <c:numRef>
              <c:f>QSK!$A$10:$A$30</c:f>
              <c:numCache>
                <c:formatCode>General</c:formatCode>
                <c:ptCount val="21"/>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numCache>
            </c:numRef>
          </c:xVal>
          <c:yVal>
            <c:numRef>
              <c:f>QSK!$C$10:$C$30</c:f>
              <c:numCache>
                <c:formatCode>General</c:formatCode>
                <c:ptCount val="21"/>
                <c:pt idx="0">
                  <c:v>2.082752373344654E-14</c:v>
                </c:pt>
                <c:pt idx="1">
                  <c:v>-99.923492889720478</c:v>
                </c:pt>
                <c:pt idx="2">
                  <c:v>-161.67960777017609</c:v>
                </c:pt>
                <c:pt idx="3">
                  <c:v>-161.67960777017612</c:v>
                </c:pt>
                <c:pt idx="4">
                  <c:v>-99.923492889720478</c:v>
                </c:pt>
                <c:pt idx="5">
                  <c:v>-4.165504746689308E-14</c:v>
                </c:pt>
                <c:pt idx="6">
                  <c:v>99.923492889720393</c:v>
                </c:pt>
                <c:pt idx="7">
                  <c:v>161.67960777017615</c:v>
                </c:pt>
                <c:pt idx="8">
                  <c:v>161.67960777017612</c:v>
                </c:pt>
                <c:pt idx="9">
                  <c:v>99.923492889720478</c:v>
                </c:pt>
                <c:pt idx="10">
                  <c:v>6.2482571200339621E-14</c:v>
                </c:pt>
                <c:pt idx="11">
                  <c:v>-99.923492889720379</c:v>
                </c:pt>
                <c:pt idx="12">
                  <c:v>-161.67960777017618</c:v>
                </c:pt>
                <c:pt idx="13">
                  <c:v>-161.67960777017615</c:v>
                </c:pt>
                <c:pt idx="14">
                  <c:v>-99.923492889720492</c:v>
                </c:pt>
                <c:pt idx="15">
                  <c:v>-8.3310094933786161E-14</c:v>
                </c:pt>
                <c:pt idx="16">
                  <c:v>99.923492889720606</c:v>
                </c:pt>
                <c:pt idx="17">
                  <c:v>161.67960777017609</c:v>
                </c:pt>
                <c:pt idx="18">
                  <c:v>161.67960777017615</c:v>
                </c:pt>
                <c:pt idx="19">
                  <c:v>99.923492889720265</c:v>
                </c:pt>
                <c:pt idx="20">
                  <c:v>-1.9784304403080988E-13</c:v>
                </c:pt>
              </c:numCache>
            </c:numRef>
          </c:yVal>
          <c:smooth val="1"/>
        </c:ser>
        <c:dLbls>
          <c:showLegendKey val="0"/>
          <c:showVal val="0"/>
          <c:showCatName val="0"/>
          <c:showSerName val="0"/>
          <c:showPercent val="0"/>
          <c:showBubbleSize val="0"/>
        </c:dLbls>
        <c:axId val="-605802064"/>
        <c:axId val="-605803152"/>
      </c:scatterChart>
      <c:valAx>
        <c:axId val="-605802064"/>
        <c:scaling>
          <c:orientation val="minMax"/>
          <c:max val="25"/>
          <c:min val="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3152"/>
        <c:crosses val="autoZero"/>
        <c:crossBetween val="midCat"/>
      </c:valAx>
      <c:valAx>
        <c:axId val="-60580315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20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QSK!$B$13:$B$33</c:f>
              <c:numCache>
                <c:formatCode>General</c:formatCode>
                <c:ptCount val="21"/>
              </c:numCache>
            </c:numRef>
          </c:yVal>
          <c:smooth val="1"/>
        </c:ser>
        <c:ser>
          <c:idx val="1"/>
          <c:order val="1"/>
          <c:spPr>
            <a:ln w="38100" cap="rnd">
              <a:solidFill>
                <a:srgbClr val="FF0000"/>
              </a:solidFill>
              <a:round/>
            </a:ln>
            <a:effectLst/>
          </c:spPr>
          <c:marker>
            <c:symbol val="none"/>
          </c:marker>
          <c:xVal>
            <c:numRef>
              <c:f>QSK!$A$13:$A$33</c:f>
              <c:numCache>
                <c:formatCode>General</c:formatCode>
                <c:ptCount val="21"/>
                <c:pt idx="0">
                  <c:v>8</c:v>
                </c:pt>
                <c:pt idx="1">
                  <c:v>9</c:v>
                </c:pt>
                <c:pt idx="2">
                  <c:v>10</c:v>
                </c:pt>
                <c:pt idx="3">
                  <c:v>11</c:v>
                </c:pt>
                <c:pt idx="4">
                  <c:v>12</c:v>
                </c:pt>
                <c:pt idx="5">
                  <c:v>13</c:v>
                </c:pt>
                <c:pt idx="6">
                  <c:v>14</c:v>
                </c:pt>
                <c:pt idx="7">
                  <c:v>15</c:v>
                </c:pt>
                <c:pt idx="8">
                  <c:v>16</c:v>
                </c:pt>
                <c:pt idx="9">
                  <c:v>17</c:v>
                </c:pt>
                <c:pt idx="10">
                  <c:v>18</c:v>
                </c:pt>
                <c:pt idx="11">
                  <c:v>19</c:v>
                </c:pt>
                <c:pt idx="12">
                  <c:v>20</c:v>
                </c:pt>
                <c:pt idx="13">
                  <c:v>21</c:v>
                </c:pt>
                <c:pt idx="14">
                  <c:v>22</c:v>
                </c:pt>
                <c:pt idx="15">
                  <c:v>23</c:v>
                </c:pt>
                <c:pt idx="16">
                  <c:v>24</c:v>
                </c:pt>
                <c:pt idx="17">
                  <c:v>25</c:v>
                </c:pt>
                <c:pt idx="18">
                  <c:v>26</c:v>
                </c:pt>
                <c:pt idx="19">
                  <c:v>27</c:v>
                </c:pt>
                <c:pt idx="20">
                  <c:v>28</c:v>
                </c:pt>
              </c:numCache>
            </c:numRef>
          </c:xVal>
          <c:yVal>
            <c:numRef>
              <c:f>QSK!$C$13:$C$33</c:f>
              <c:numCache>
                <c:formatCode>General</c:formatCode>
                <c:ptCount val="21"/>
                <c:pt idx="0">
                  <c:v>-161.67960777017612</c:v>
                </c:pt>
                <c:pt idx="1">
                  <c:v>-99.923492889720478</c:v>
                </c:pt>
                <c:pt idx="2">
                  <c:v>-4.165504746689308E-14</c:v>
                </c:pt>
                <c:pt idx="3">
                  <c:v>99.923492889720393</c:v>
                </c:pt>
                <c:pt idx="4">
                  <c:v>161.67960777017615</c:v>
                </c:pt>
                <c:pt idx="5">
                  <c:v>161.67960777017612</c:v>
                </c:pt>
                <c:pt idx="6">
                  <c:v>99.923492889720478</c:v>
                </c:pt>
                <c:pt idx="7">
                  <c:v>6.2482571200339621E-14</c:v>
                </c:pt>
                <c:pt idx="8">
                  <c:v>-99.923492889720379</c:v>
                </c:pt>
                <c:pt idx="9">
                  <c:v>-161.67960777017618</c:v>
                </c:pt>
                <c:pt idx="10">
                  <c:v>-161.67960777017615</c:v>
                </c:pt>
                <c:pt idx="11">
                  <c:v>-99.923492889720492</c:v>
                </c:pt>
                <c:pt idx="12">
                  <c:v>-8.3310094933786161E-14</c:v>
                </c:pt>
                <c:pt idx="13">
                  <c:v>99.923492889720606</c:v>
                </c:pt>
                <c:pt idx="14">
                  <c:v>161.67960777017609</c:v>
                </c:pt>
                <c:pt idx="15">
                  <c:v>161.67960777017615</c:v>
                </c:pt>
                <c:pt idx="16">
                  <c:v>99.923492889720265</c:v>
                </c:pt>
                <c:pt idx="17">
                  <c:v>-1.9784304403080988E-13</c:v>
                </c:pt>
                <c:pt idx="18">
                  <c:v>-99.923492889720336</c:v>
                </c:pt>
                <c:pt idx="19">
                  <c:v>-161.67960777017609</c:v>
                </c:pt>
                <c:pt idx="20">
                  <c:v>-161.67960777017615</c:v>
                </c:pt>
              </c:numCache>
            </c:numRef>
          </c:yVal>
          <c:smooth val="1"/>
        </c:ser>
        <c:dLbls>
          <c:showLegendKey val="0"/>
          <c:showVal val="0"/>
          <c:showCatName val="0"/>
          <c:showSerName val="0"/>
          <c:showPercent val="0"/>
          <c:showBubbleSize val="0"/>
        </c:dLbls>
        <c:axId val="-605797712"/>
        <c:axId val="-605797168"/>
      </c:scatterChart>
      <c:valAx>
        <c:axId val="-605797712"/>
        <c:scaling>
          <c:orientation val="minMax"/>
          <c:max val="27.5"/>
          <c:min val="7.5"/>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97168"/>
        <c:crosses val="autoZero"/>
        <c:crossBetween val="midCat"/>
      </c:valAx>
      <c:valAx>
        <c:axId val="-6057971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977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dirty="0" smtClean="0"/>
              <a:t>Voltage</a:t>
            </a:r>
            <a:r>
              <a:rPr lang="en-GB" b="1" baseline="0" dirty="0" smtClean="0"/>
              <a:t> </a:t>
            </a:r>
            <a:r>
              <a:rPr lang="en-GB" b="1" baseline="0" dirty="0"/>
              <a:t>vs Time</a:t>
            </a:r>
            <a:endParaRPr lang="en-GB"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BipolarAMI!$B$4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BipolarAMI!$B$5:$B$17</c:f>
              <c:numCache>
                <c:formatCode>General</c:formatCode>
                <c:ptCount val="13"/>
              </c:numCache>
            </c:numRef>
          </c:yVal>
          <c:smooth val="0"/>
        </c:ser>
        <c:ser>
          <c:idx val="1"/>
          <c:order val="1"/>
          <c:tx>
            <c:strRef>
              <c:f>BipolarAMI!$C$4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BipolarAMI!$A$5:$A$17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BipolarAMI!$C$5:$C$17</c:f>
              <c:numCache>
                <c:formatCode>General</c:formatCode>
                <c:ptCount val="13"/>
                <c:pt idx="0">
                  <c:v>0</c:v>
                </c:pt>
                <c:pt idx="1">
                  <c:v>5</c:v>
                </c:pt>
                <c:pt idx="2">
                  <c:v>5</c:v>
                </c:pt>
                <c:pt idx="3">
                  <c:v>0</c:v>
                </c:pt>
                <c:pt idx="4">
                  <c:v>0</c:v>
                </c:pt>
                <c:pt idx="5">
                  <c:v>-5</c:v>
                </c:pt>
                <c:pt idx="6">
                  <c:v>-5</c:v>
                </c:pt>
                <c:pt idx="7">
                  <c:v>0</c:v>
                </c:pt>
                <c:pt idx="8">
                  <c:v>0</c:v>
                </c:pt>
                <c:pt idx="9">
                  <c:v>0</c:v>
                </c:pt>
                <c:pt idx="10">
                  <c:v>0</c:v>
                </c:pt>
                <c:pt idx="11">
                  <c:v>5</c:v>
                </c:pt>
                <c:pt idx="12">
                  <c:v>5</c:v>
                </c:pt>
              </c:numCache>
            </c:numRef>
          </c:yVal>
          <c:smooth val="0"/>
        </c:ser>
        <c:dLbls>
          <c:showLegendKey val="0"/>
          <c:showVal val="0"/>
          <c:showCatName val="0"/>
          <c:showSerName val="0"/>
          <c:showPercent val="0"/>
          <c:showBubbleSize val="0"/>
        </c:dLbls>
        <c:axId val="-1135619648"/>
        <c:axId val="-1135992384"/>
      </c:scatterChart>
      <c:valAx>
        <c:axId val="-1135619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992384"/>
        <c:crosses val="autoZero"/>
        <c:crossBetween val="midCat"/>
      </c:valAx>
      <c:valAx>
        <c:axId val="-1135992384"/>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619648"/>
        <c:crosses val="autoZero"/>
        <c:crossBetween val="midCat"/>
      </c:valAx>
      <c:spPr>
        <a:noFill/>
        <a:ln>
          <a:noFill/>
        </a:ln>
        <a:effectLst/>
      </c:spPr>
    </c:plotArea>
    <c:legend>
      <c:legendPos val="b"/>
      <c:legendEntry>
        <c:idx val="0"/>
        <c:delete val="1"/>
      </c:legendEntry>
      <c:layout>
        <c:manualLayout>
          <c:xMode val="edge"/>
          <c:yMode val="edge"/>
          <c:x val="0.43080054113228611"/>
          <c:y val="0.87902146717902163"/>
          <c:w val="0.13409705832143312"/>
          <c:h val="7.070194561155332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825822047164554E-2"/>
          <c:y val="3.2407407407407406E-2"/>
          <c:w val="0.90845067833127202"/>
          <c:h val="0.8416746864975212"/>
        </c:manualLayout>
      </c:layout>
      <c:scatterChart>
        <c:scatterStyle val="lineMarker"/>
        <c:varyColors val="0"/>
        <c:ser>
          <c:idx val="0"/>
          <c:order val="0"/>
          <c:tx>
            <c:strRef>
              <c:f>'NRTZ RTZ'!$B$4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RTZ'!$B$5:$B$17</c:f>
              <c:numCache>
                <c:formatCode>General</c:formatCode>
                <c:ptCount val="13"/>
              </c:numCache>
            </c:numRef>
          </c:yVal>
          <c:smooth val="0"/>
        </c:ser>
        <c:ser>
          <c:idx val="1"/>
          <c:order val="1"/>
          <c:tx>
            <c:strRef>
              <c:f>'NRTZ RTZ'!$C$4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'NRTZ RTZ'!$C$5:$C$17</c:f>
              <c:numCache>
                <c:formatCode>General</c:formatCode>
                <c:ptCount val="13"/>
                <c:pt idx="0">
                  <c:v>0</c:v>
                </c:pt>
                <c:pt idx="1">
                  <c:v>5</c:v>
                </c:pt>
                <c:pt idx="2">
                  <c:v>5</c:v>
                </c:pt>
                <c:pt idx="3">
                  <c:v>0</c:v>
                </c:pt>
                <c:pt idx="4">
                  <c:v>0</c:v>
                </c:pt>
                <c:pt idx="5">
                  <c:v>5</c:v>
                </c:pt>
                <c:pt idx="6">
                  <c:v>5</c:v>
                </c:pt>
                <c:pt idx="7">
                  <c:v>0</c:v>
                </c:pt>
                <c:pt idx="8">
                  <c:v>0</c:v>
                </c:pt>
                <c:pt idx="9">
                  <c:v>5</c:v>
                </c:pt>
                <c:pt idx="10">
                  <c:v>5</c:v>
                </c:pt>
                <c:pt idx="11">
                  <c:v>0</c:v>
                </c:pt>
                <c:pt idx="12">
                  <c:v>0</c:v>
                </c:pt>
              </c:numCache>
            </c:numRef>
          </c:yVal>
          <c:smooth val="0"/>
        </c:ser>
        <c:dLbls>
          <c:showLegendKey val="0"/>
          <c:showVal val="0"/>
          <c:showCatName val="0"/>
          <c:showSerName val="0"/>
          <c:showPercent val="0"/>
          <c:showBubbleSize val="0"/>
        </c:dLbls>
        <c:axId val="-605789008"/>
        <c:axId val="-605811312"/>
      </c:scatterChart>
      <c:valAx>
        <c:axId val="-605789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811312"/>
        <c:crosses val="autoZero"/>
        <c:crossBetween val="midCat"/>
      </c:valAx>
      <c:valAx>
        <c:axId val="-605811312"/>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89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'NRTZ RTZ'!$B$22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RTZ'!$B$23:$B$45</c:f>
              <c:numCache>
                <c:formatCode>General</c:formatCode>
                <c:ptCount val="23"/>
              </c:numCache>
            </c:numRef>
          </c:yVal>
          <c:smooth val="0"/>
        </c:ser>
        <c:ser>
          <c:idx val="1"/>
          <c:order val="1"/>
          <c:tx>
            <c:strRef>
              <c:f>'NRTZ RTZ'!$C$22</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'NRTZ RTZ'!$A$23:$A$45</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6</c:v>
                </c:pt>
              </c:numCache>
            </c:numRef>
          </c:xVal>
          <c:yVal>
            <c:numRef>
              <c:f>'NRTZ RTZ'!$C$23:$C$45</c:f>
              <c:numCache>
                <c:formatCode>General</c:formatCode>
                <c:ptCount val="23"/>
                <c:pt idx="0">
                  <c:v>0</c:v>
                </c:pt>
                <c:pt idx="1">
                  <c:v>5</c:v>
                </c:pt>
                <c:pt idx="2">
                  <c:v>5</c:v>
                </c:pt>
                <c:pt idx="3">
                  <c:v>0</c:v>
                </c:pt>
                <c:pt idx="4">
                  <c:v>0</c:v>
                </c:pt>
                <c:pt idx="5">
                  <c:v>0</c:v>
                </c:pt>
                <c:pt idx="6">
                  <c:v>0</c:v>
                </c:pt>
                <c:pt idx="7">
                  <c:v>0</c:v>
                </c:pt>
                <c:pt idx="8">
                  <c:v>0</c:v>
                </c:pt>
                <c:pt idx="9">
                  <c:v>5</c:v>
                </c:pt>
                <c:pt idx="10">
                  <c:v>5</c:v>
                </c:pt>
                <c:pt idx="11">
                  <c:v>0</c:v>
                </c:pt>
                <c:pt idx="12">
                  <c:v>0</c:v>
                </c:pt>
                <c:pt idx="13">
                  <c:v>0</c:v>
                </c:pt>
                <c:pt idx="14">
                  <c:v>0</c:v>
                </c:pt>
                <c:pt idx="15">
                  <c:v>0</c:v>
                </c:pt>
                <c:pt idx="16">
                  <c:v>0</c:v>
                </c:pt>
                <c:pt idx="17">
                  <c:v>5</c:v>
                </c:pt>
                <c:pt idx="18">
                  <c:v>5</c:v>
                </c:pt>
                <c:pt idx="19">
                  <c:v>0</c:v>
                </c:pt>
                <c:pt idx="20">
                  <c:v>0</c:v>
                </c:pt>
                <c:pt idx="21">
                  <c:v>0</c:v>
                </c:pt>
                <c:pt idx="22">
                  <c:v>0</c:v>
                </c:pt>
              </c:numCache>
            </c:numRef>
          </c:yVal>
          <c:smooth val="0"/>
        </c:ser>
        <c:dLbls>
          <c:showLegendKey val="0"/>
          <c:showVal val="0"/>
          <c:showCatName val="0"/>
          <c:showSerName val="0"/>
          <c:showPercent val="0"/>
          <c:showBubbleSize val="0"/>
        </c:dLbls>
        <c:axId val="-605812944"/>
        <c:axId val="-605792816"/>
      </c:scatterChart>
      <c:valAx>
        <c:axId val="-6058129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792816"/>
        <c:crosses val="autoZero"/>
        <c:crossBetween val="midCat"/>
      </c:valAx>
      <c:valAx>
        <c:axId val="-605792816"/>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129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Manchester!$B$8</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Manchester!$B$9:$B$31</c:f>
              <c:numCache>
                <c:formatCode>General</c:formatCode>
                <c:ptCount val="23"/>
              </c:numCache>
            </c:numRef>
          </c:yVal>
          <c:smooth val="0"/>
        </c:ser>
        <c:ser>
          <c:idx val="1"/>
          <c:order val="1"/>
          <c:tx>
            <c:strRef>
              <c:f>Manchester!$C$8</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Manchester!$A$9:$A$31</c:f>
              <c:numCache>
                <c:formatCode>General</c:formatCode>
                <c:ptCount val="23"/>
                <c:pt idx="0">
                  <c:v>0</c:v>
                </c:pt>
                <c:pt idx="1">
                  <c:v>0</c:v>
                </c:pt>
                <c:pt idx="2">
                  <c:v>0.5</c:v>
                </c:pt>
                <c:pt idx="3">
                  <c:v>0.5</c:v>
                </c:pt>
                <c:pt idx="4">
                  <c:v>1</c:v>
                </c:pt>
                <c:pt idx="5">
                  <c:v>1</c:v>
                </c:pt>
                <c:pt idx="6">
                  <c:v>1.5</c:v>
                </c:pt>
                <c:pt idx="7">
                  <c:v>1.5</c:v>
                </c:pt>
                <c:pt idx="8">
                  <c:v>2</c:v>
                </c:pt>
                <c:pt idx="9">
                  <c:v>2</c:v>
                </c:pt>
                <c:pt idx="10">
                  <c:v>2.5</c:v>
                </c:pt>
                <c:pt idx="11">
                  <c:v>2.5</c:v>
                </c:pt>
                <c:pt idx="12">
                  <c:v>3</c:v>
                </c:pt>
                <c:pt idx="13">
                  <c:v>3</c:v>
                </c:pt>
                <c:pt idx="14">
                  <c:v>3.5</c:v>
                </c:pt>
                <c:pt idx="15">
                  <c:v>3.5</c:v>
                </c:pt>
                <c:pt idx="16">
                  <c:v>4</c:v>
                </c:pt>
                <c:pt idx="17">
                  <c:v>4</c:v>
                </c:pt>
                <c:pt idx="18">
                  <c:v>4.5</c:v>
                </c:pt>
                <c:pt idx="19">
                  <c:v>4.5</c:v>
                </c:pt>
                <c:pt idx="20">
                  <c:v>5</c:v>
                </c:pt>
                <c:pt idx="21">
                  <c:v>5</c:v>
                </c:pt>
                <c:pt idx="22">
                  <c:v>5.5</c:v>
                </c:pt>
              </c:numCache>
            </c:numRef>
          </c:xVal>
          <c:yVal>
            <c:numRef>
              <c:f>Manchester!$C$9:$C$31</c:f>
              <c:numCache>
                <c:formatCode>General</c:formatCode>
                <c:ptCount val="23"/>
                <c:pt idx="0">
                  <c:v>0</c:v>
                </c:pt>
                <c:pt idx="1">
                  <c:v>5</c:v>
                </c:pt>
                <c:pt idx="2">
                  <c:v>5</c:v>
                </c:pt>
                <c:pt idx="3">
                  <c:v>0</c:v>
                </c:pt>
                <c:pt idx="4">
                  <c:v>0</c:v>
                </c:pt>
                <c:pt idx="5">
                  <c:v>0</c:v>
                </c:pt>
                <c:pt idx="6">
                  <c:v>0</c:v>
                </c:pt>
                <c:pt idx="7">
                  <c:v>5</c:v>
                </c:pt>
                <c:pt idx="8">
                  <c:v>5</c:v>
                </c:pt>
                <c:pt idx="9">
                  <c:v>0</c:v>
                </c:pt>
                <c:pt idx="10">
                  <c:v>0</c:v>
                </c:pt>
                <c:pt idx="11">
                  <c:v>5</c:v>
                </c:pt>
                <c:pt idx="12">
                  <c:v>5</c:v>
                </c:pt>
                <c:pt idx="13">
                  <c:v>5</c:v>
                </c:pt>
                <c:pt idx="14">
                  <c:v>5</c:v>
                </c:pt>
                <c:pt idx="15">
                  <c:v>0</c:v>
                </c:pt>
                <c:pt idx="16">
                  <c:v>0</c:v>
                </c:pt>
                <c:pt idx="17">
                  <c:v>5</c:v>
                </c:pt>
                <c:pt idx="18">
                  <c:v>5</c:v>
                </c:pt>
                <c:pt idx="19">
                  <c:v>0</c:v>
                </c:pt>
                <c:pt idx="20">
                  <c:v>0</c:v>
                </c:pt>
                <c:pt idx="21">
                  <c:v>5</c:v>
                </c:pt>
                <c:pt idx="22">
                  <c:v>5</c:v>
                </c:pt>
              </c:numCache>
            </c:numRef>
          </c:yVal>
          <c:smooth val="0"/>
        </c:ser>
        <c:dLbls>
          <c:showLegendKey val="0"/>
          <c:showVal val="0"/>
          <c:showCatName val="0"/>
          <c:showSerName val="0"/>
          <c:showPercent val="0"/>
          <c:showBubbleSize val="0"/>
        </c:dLbls>
        <c:axId val="-605801520"/>
        <c:axId val="-605784112"/>
      </c:scatterChart>
      <c:valAx>
        <c:axId val="-60580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784112"/>
        <c:crosses val="autoZero"/>
        <c:crossBetween val="midCat"/>
      </c:valAx>
      <c:valAx>
        <c:axId val="-605784112"/>
        <c:scaling>
          <c:orientation val="minMax"/>
          <c:max val="1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15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'HDB3'!$B$4</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'HDB3'!$B$5:$B$17</c:f>
              <c:numCache>
                <c:formatCode>General</c:formatCode>
                <c:ptCount val="13"/>
              </c:numCache>
            </c:numRef>
          </c:yVal>
          <c:smooth val="0"/>
        </c:ser>
        <c:ser>
          <c:idx val="1"/>
          <c:order val="1"/>
          <c:tx>
            <c:strRef>
              <c:f>'HDB3'!$C$4</c:f>
              <c:strCache>
                <c:ptCount val="1"/>
                <c:pt idx="0">
                  <c:v>Voltage</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'HDB3'!$A$5:$A$17</c:f>
              <c:numCache>
                <c:formatCode>General</c:formatCode>
                <c:ptCount val="13"/>
                <c:pt idx="0">
                  <c:v>0</c:v>
                </c:pt>
                <c:pt idx="1">
                  <c:v>0</c:v>
                </c:pt>
                <c:pt idx="2">
                  <c:v>1</c:v>
                </c:pt>
                <c:pt idx="3">
                  <c:v>1</c:v>
                </c:pt>
                <c:pt idx="4">
                  <c:v>2</c:v>
                </c:pt>
                <c:pt idx="5">
                  <c:v>2</c:v>
                </c:pt>
                <c:pt idx="6">
                  <c:v>3</c:v>
                </c:pt>
                <c:pt idx="7">
                  <c:v>3</c:v>
                </c:pt>
                <c:pt idx="8">
                  <c:v>4</c:v>
                </c:pt>
                <c:pt idx="9">
                  <c:v>4</c:v>
                </c:pt>
                <c:pt idx="10">
                  <c:v>5</c:v>
                </c:pt>
                <c:pt idx="11">
                  <c:v>5</c:v>
                </c:pt>
                <c:pt idx="12">
                  <c:v>6</c:v>
                </c:pt>
              </c:numCache>
            </c:numRef>
          </c:xVal>
          <c:yVal>
            <c:numRef>
              <c:f>'HDB3'!$C$5:$C$17</c:f>
              <c:numCache>
                <c:formatCode>General</c:formatCode>
                <c:ptCount val="13"/>
                <c:pt idx="0">
                  <c:v>0</c:v>
                </c:pt>
                <c:pt idx="1">
                  <c:v>5</c:v>
                </c:pt>
                <c:pt idx="2">
                  <c:v>5</c:v>
                </c:pt>
                <c:pt idx="3">
                  <c:v>-5</c:v>
                </c:pt>
                <c:pt idx="4">
                  <c:v>-5</c:v>
                </c:pt>
                <c:pt idx="5">
                  <c:v>0</c:v>
                </c:pt>
                <c:pt idx="6">
                  <c:v>0</c:v>
                </c:pt>
                <c:pt idx="7">
                  <c:v>0</c:v>
                </c:pt>
                <c:pt idx="8">
                  <c:v>0</c:v>
                </c:pt>
                <c:pt idx="9">
                  <c:v>0</c:v>
                </c:pt>
                <c:pt idx="10">
                  <c:v>0</c:v>
                </c:pt>
                <c:pt idx="11">
                  <c:v>0</c:v>
                </c:pt>
                <c:pt idx="12">
                  <c:v>0</c:v>
                </c:pt>
              </c:numCache>
            </c:numRef>
          </c:yVal>
          <c:smooth val="0"/>
        </c:ser>
        <c:dLbls>
          <c:showLegendKey val="0"/>
          <c:showVal val="0"/>
          <c:showCatName val="0"/>
          <c:showSerName val="0"/>
          <c:showPercent val="0"/>
          <c:showBubbleSize val="0"/>
        </c:dLbls>
        <c:axId val="-605785200"/>
        <c:axId val="-605784656"/>
      </c:scatterChart>
      <c:valAx>
        <c:axId val="-605785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784656"/>
        <c:crosses val="autoZero"/>
        <c:crossBetween val="midCat"/>
      </c:valAx>
      <c:valAx>
        <c:axId val="-60578465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7852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Sine!$C$4</c:f>
              <c:strCache>
                <c:ptCount val="1"/>
                <c:pt idx="0">
                  <c:v>Voltage</c:v>
                </c:pt>
              </c:strCache>
            </c:strRef>
          </c:tx>
          <c:spPr>
            <a:ln w="28575" cap="rnd">
              <a:solidFill>
                <a:srgbClr val="FF0000"/>
              </a:solidFill>
              <a:round/>
            </a:ln>
            <a:effectLst/>
          </c:spPr>
          <c:marker>
            <c:symbol val="circle"/>
            <c:size val="5"/>
            <c:spPr>
              <a:solidFill>
                <a:schemeClr val="accent1"/>
              </a:solidFill>
              <a:ln w="28575">
                <a:solidFill>
                  <a:srgbClr val="FF0000"/>
                </a:solidFill>
              </a:ln>
              <a:effectLst/>
            </c:spPr>
          </c:marker>
          <c:xVal>
            <c:numRef>
              <c:f>Sine!$A$5:$A$22</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xVal>
          <c:yVal>
            <c:numRef>
              <c:f>Sine!$C$5:$C$22</c:f>
              <c:numCache>
                <c:formatCode>General</c:formatCode>
                <c:ptCount val="18"/>
                <c:pt idx="0">
                  <c:v>0</c:v>
                </c:pt>
                <c:pt idx="1">
                  <c:v>62.581173956395247</c:v>
                </c:pt>
                <c:pt idx="2">
                  <c:v>116.37300800787705</c:v>
                </c:pt>
                <c:pt idx="3">
                  <c:v>153.82059891922339</c:v>
                </c:pt>
                <c:pt idx="4">
                  <c:v>169.66454383280615</c:v>
                </c:pt>
                <c:pt idx="5">
                  <c:v>161.67960777017609</c:v>
                </c:pt>
                <c:pt idx="6">
                  <c:v>130.98725127188416</c:v>
                </c:pt>
                <c:pt idx="7">
                  <c:v>81.898124597291655</c:v>
                </c:pt>
                <c:pt idx="8">
                  <c:v>21.306649705931768</c:v>
                </c:pt>
                <c:pt idx="9">
                  <c:v>-42.277280818025211</c:v>
                </c:pt>
                <c:pt idx="10">
                  <c:v>-99.923492889720407</c:v>
                </c:pt>
                <c:pt idx="11">
                  <c:v>-143.53574733534253</c:v>
                </c:pt>
                <c:pt idx="12">
                  <c:v>-166.98883262387704</c:v>
                </c:pt>
                <c:pt idx="13">
                  <c:v>-166.98883262387704</c:v>
                </c:pt>
                <c:pt idx="14">
                  <c:v>-143.53574733534265</c:v>
                </c:pt>
                <c:pt idx="15">
                  <c:v>-99.923492889720578</c:v>
                </c:pt>
                <c:pt idx="16">
                  <c:v>-42.27728081802541</c:v>
                </c:pt>
                <c:pt idx="17">
                  <c:v>21.306649705931704</c:v>
                </c:pt>
              </c:numCache>
            </c:numRef>
          </c:yVal>
          <c:smooth val="1"/>
        </c:ser>
        <c:dLbls>
          <c:showLegendKey val="0"/>
          <c:showVal val="0"/>
          <c:showCatName val="0"/>
          <c:showSerName val="0"/>
          <c:showPercent val="0"/>
          <c:showBubbleSize val="0"/>
        </c:dLbls>
        <c:axId val="-605787376"/>
        <c:axId val="-605810768"/>
      </c:scatterChart>
      <c:valAx>
        <c:axId val="-605787376"/>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605810768"/>
        <c:crosses val="autoZero"/>
        <c:crossBetween val="midCat"/>
      </c:valAx>
      <c:valAx>
        <c:axId val="-6058107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crossAx val="-605787376"/>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ASK!$B$5:$B$55</c:f>
              <c:numCache>
                <c:formatCode>General</c:formatCode>
                <c:ptCount val="51"/>
              </c:numCache>
            </c:numRef>
          </c:yVal>
          <c:smooth val="1"/>
        </c:ser>
        <c:ser>
          <c:idx val="1"/>
          <c:order val="1"/>
          <c:spPr>
            <a:ln w="41275" cap="rnd">
              <a:solidFill>
                <a:srgbClr val="FF0000"/>
              </a:solidFill>
              <a:round/>
            </a:ln>
            <a:effectLst/>
          </c:spPr>
          <c:marker>
            <c:symbol val="none"/>
          </c:marker>
          <c:xVal>
            <c:numRef>
              <c:f>ASK!$A$5:$A$55</c:f>
              <c:numCache>
                <c:formatCode>General</c:formatCode>
                <c:ptCount val="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numCache>
            </c:numRef>
          </c:xVal>
          <c:yVal>
            <c:numRef>
              <c:f>ASK!$C$5:$C$55</c:f>
              <c:numCache>
                <c:formatCode>General</c:formatCode>
                <c:ptCount val="5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-99.923492889720379</c:v>
                </c:pt>
                <c:pt idx="32">
                  <c:v>-161.67960777017618</c:v>
                </c:pt>
                <c:pt idx="33">
                  <c:v>-161.67960777017615</c:v>
                </c:pt>
                <c:pt idx="34">
                  <c:v>-99.923492889720492</c:v>
                </c:pt>
                <c:pt idx="35">
                  <c:v>-8.3310094933786161E-14</c:v>
                </c:pt>
                <c:pt idx="36">
                  <c:v>99.923492889720606</c:v>
                </c:pt>
                <c:pt idx="37">
                  <c:v>161.67960777017609</c:v>
                </c:pt>
                <c:pt idx="38">
                  <c:v>161.67960777017615</c:v>
                </c:pt>
                <c:pt idx="39">
                  <c:v>99.923492889720265</c:v>
                </c:pt>
                <c:pt idx="40">
                  <c:v>-1.9784304403080988E-13</c:v>
                </c:pt>
                <c:pt idx="41">
                  <c:v>-99.923492889720336</c:v>
                </c:pt>
                <c:pt idx="42">
                  <c:v>-161.67960777017609</c:v>
                </c:pt>
                <c:pt idx="43">
                  <c:v>-161.67960777017615</c:v>
                </c:pt>
                <c:pt idx="44">
                  <c:v>-99.923492889720521</c:v>
                </c:pt>
                <c:pt idx="45">
                  <c:v>-1.2496514240067924E-13</c:v>
                </c:pt>
                <c:pt idx="46">
                  <c:v>99.923492889720322</c:v>
                </c:pt>
                <c:pt idx="47">
                  <c:v>161.67960777017606</c:v>
                </c:pt>
                <c:pt idx="48">
                  <c:v>161.67960777017598</c:v>
                </c:pt>
                <c:pt idx="49">
                  <c:v>99.923492889720052</c:v>
                </c:pt>
                <c:pt idx="50">
                  <c:v>-4.5816865926195938E-13</c:v>
                </c:pt>
              </c:numCache>
            </c:numRef>
          </c:yVal>
          <c:smooth val="1"/>
        </c:ser>
        <c:dLbls>
          <c:showLegendKey val="0"/>
          <c:showVal val="0"/>
          <c:showCatName val="0"/>
          <c:showSerName val="0"/>
          <c:showPercent val="0"/>
          <c:showBubbleSize val="0"/>
        </c:dLbls>
        <c:axId val="-605807504"/>
        <c:axId val="-605794448"/>
      </c:scatterChart>
      <c:valAx>
        <c:axId val="-605807504"/>
        <c:scaling>
          <c:orientation val="minMax"/>
          <c:max val="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5794448"/>
        <c:crosses val="autoZero"/>
        <c:crossBetween val="midCat"/>
      </c:valAx>
      <c:valAx>
        <c:axId val="-6057944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8075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2"/>
          <c:order val="0"/>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3"/>
          <c:order val="1"/>
          <c:spPr>
            <a:ln w="38100" cap="rnd">
              <a:solidFill>
                <a:srgbClr val="FF0000"/>
              </a:solidFill>
              <a:round/>
            </a:ln>
            <a:effectLst/>
          </c:spPr>
          <c:marker>
            <c:symbol val="circle"/>
            <c:size val="5"/>
            <c:spPr>
              <a:solidFill>
                <a:schemeClr val="accent4"/>
              </a:solidFill>
              <a:ln w="9525">
                <a:solidFill>
                  <a:schemeClr val="accent4"/>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ser>
          <c:idx val="0"/>
          <c:order val="2"/>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PSK!$B$5:$B$25</c:f>
              <c:numCache>
                <c:formatCode>General</c:formatCode>
                <c:ptCount val="21"/>
              </c:numCache>
            </c:numRef>
          </c:yVal>
          <c:smooth val="1"/>
        </c:ser>
        <c:ser>
          <c:idx val="1"/>
          <c:order val="3"/>
          <c:spPr>
            <a:ln w="38100" cap="rnd">
              <a:solidFill>
                <a:srgbClr val="FF0000"/>
              </a:solidFill>
              <a:round/>
            </a:ln>
            <a:effectLst/>
          </c:spPr>
          <c:marker>
            <c:symbol val="none"/>
          </c:marker>
          <c:xVal>
            <c:numRef>
              <c:f>PSK!$A$5:$A$25</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PSK!$C$5:$C$25</c:f>
              <c:numCache>
                <c:formatCode>General</c:formatCode>
                <c:ptCount val="21"/>
                <c:pt idx="0">
                  <c:v>0</c:v>
                </c:pt>
                <c:pt idx="1">
                  <c:v>99.923492889720436</c:v>
                </c:pt>
                <c:pt idx="2">
                  <c:v>161.67960777017609</c:v>
                </c:pt>
                <c:pt idx="3">
                  <c:v>161.67960777017609</c:v>
                </c:pt>
                <c:pt idx="4">
                  <c:v>99.92349288972045</c:v>
                </c:pt>
                <c:pt idx="5">
                  <c:v>2.082752373344654E-14</c:v>
                </c:pt>
                <c:pt idx="6">
                  <c:v>-99.923492889720478</c:v>
                </c:pt>
                <c:pt idx="7">
                  <c:v>-161.67960777017609</c:v>
                </c:pt>
                <c:pt idx="8">
                  <c:v>-161.67960777017612</c:v>
                </c:pt>
                <c:pt idx="9">
                  <c:v>-99.923492889720478</c:v>
                </c:pt>
                <c:pt idx="10">
                  <c:v>-4.165504746689308E-14</c:v>
                </c:pt>
                <c:pt idx="11">
                  <c:v>99.923492889720393</c:v>
                </c:pt>
                <c:pt idx="12">
                  <c:v>161.67960777017615</c:v>
                </c:pt>
                <c:pt idx="13">
                  <c:v>161.67960777017612</c:v>
                </c:pt>
                <c:pt idx="14">
                  <c:v>99.923492889720478</c:v>
                </c:pt>
                <c:pt idx="15">
                  <c:v>6.2482571200339621E-14</c:v>
                </c:pt>
                <c:pt idx="16">
                  <c:v>-99.923492889720379</c:v>
                </c:pt>
                <c:pt idx="17">
                  <c:v>-161.67960777017618</c:v>
                </c:pt>
                <c:pt idx="18">
                  <c:v>-161.67960777017615</c:v>
                </c:pt>
                <c:pt idx="19">
                  <c:v>-99.923492889720492</c:v>
                </c:pt>
                <c:pt idx="20">
                  <c:v>-8.3310094933786161E-14</c:v>
                </c:pt>
              </c:numCache>
            </c:numRef>
          </c:yVal>
          <c:smooth val="1"/>
        </c:ser>
        <c:dLbls>
          <c:showLegendKey val="0"/>
          <c:showVal val="0"/>
          <c:showCatName val="0"/>
          <c:showSerName val="0"/>
          <c:showPercent val="0"/>
          <c:showBubbleSize val="0"/>
        </c:dLbls>
        <c:axId val="-605792272"/>
        <c:axId val="-605786288"/>
      </c:scatterChart>
      <c:valAx>
        <c:axId val="-605792272"/>
        <c:scaling>
          <c:orientation val="minMax"/>
          <c:max val="20"/>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86288"/>
        <c:crosses val="autoZero"/>
        <c:crossBetween val="midCat"/>
      </c:valAx>
      <c:valAx>
        <c:axId val="-6057862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6057922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0.08213</cdr:x>
      <cdr:y>0.1087</cdr:y>
    </cdr:from>
    <cdr:to>
      <cdr:x>0.14095</cdr:x>
      <cdr:y>0.24807</cdr:y>
    </cdr:to>
    <cdr:sp macro="" textlink="">
      <cdr:nvSpPr>
        <cdr:cNvPr id="2" name="TextBox 8"/>
        <cdr:cNvSpPr txBox="1"/>
      </cdr:nvSpPr>
      <cdr:spPr>
        <a:xfrm xmlns:a="http://schemas.openxmlformats.org/drawingml/2006/main">
          <a:off x="502698" y="360040"/>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0.3414</cdr:x>
      <cdr:y>0.1087</cdr:y>
    </cdr:from>
    <cdr:to>
      <cdr:x>0.40022</cdr:x>
      <cdr:y>0.24807</cdr:y>
    </cdr:to>
    <cdr:sp macro="" textlink="">
      <cdr:nvSpPr>
        <cdr:cNvPr id="3" name="TextBox 8"/>
        <cdr:cNvSpPr txBox="1"/>
      </cdr:nvSpPr>
      <cdr:spPr>
        <a:xfrm xmlns:a="http://schemas.openxmlformats.org/drawingml/2006/main">
          <a:off x="2089590"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dr:relSizeAnchor xmlns:cdr="http://schemas.openxmlformats.org/drawingml/2006/chartDrawing">
    <cdr:from>
      <cdr:x>0.61574</cdr:x>
      <cdr:y>0.1087</cdr:y>
    </cdr:from>
    <cdr:to>
      <cdr:x>0.67456</cdr:x>
      <cdr:y>0.24807</cdr:y>
    </cdr:to>
    <cdr:sp macro="" textlink="">
      <cdr:nvSpPr>
        <cdr:cNvPr id="4" name="TextBox 8"/>
        <cdr:cNvSpPr txBox="1"/>
      </cdr:nvSpPr>
      <cdr:spPr>
        <a:xfrm xmlns:a="http://schemas.openxmlformats.org/drawingml/2006/main">
          <a:off x="3768736" y="360039"/>
          <a:ext cx="360040" cy="46166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GB" sz="2400" b="1" dirty="0" smtClean="0"/>
            <a:t>1</a:t>
          </a:r>
          <a:endParaRPr lang="en-GB" sz="24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7" name="Rectangle 3"/>
          <p:cNvSpPr>
            <a:spLocks noGrp="1" noChangeArrowheads="1"/>
          </p:cNvSpPr>
          <p:nvPr>
            <p:ph type="dt" sz="quarter" idx="1"/>
          </p:nvPr>
        </p:nvSpPr>
        <p:spPr bwMode="auto">
          <a:xfrm>
            <a:off x="3851275" y="0"/>
            <a:ext cx="2946400" cy="49847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endParaRPr lang="en-US" dirty="0"/>
          </a:p>
        </p:txBody>
      </p:sp>
      <p:sp>
        <p:nvSpPr>
          <p:cNvPr id="6148" name="Rectangle 4"/>
          <p:cNvSpPr>
            <a:spLocks noGrp="1" noChangeArrowheads="1"/>
          </p:cNvSpPr>
          <p:nvPr>
            <p:ph type="ftr" sz="quarter" idx="2"/>
          </p:nvPr>
        </p:nvSpPr>
        <p:spPr bwMode="auto">
          <a:xfrm>
            <a:off x="0"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eaLnBrk="1" hangingPunct="1">
              <a:defRPr sz="1200">
                <a:latin typeface="Arial" charset="0"/>
                <a:ea typeface="ＭＳ Ｐゴシック" pitchFamily="-65" charset="-128"/>
              </a:defRPr>
            </a:lvl1pPr>
          </a:lstStyle>
          <a:p>
            <a:pPr>
              <a:defRPr/>
            </a:pPr>
            <a:endParaRPr lang="en-US" dirty="0"/>
          </a:p>
        </p:txBody>
      </p:sp>
      <p:sp>
        <p:nvSpPr>
          <p:cNvPr id="6149" name="Rectangle 5"/>
          <p:cNvSpPr>
            <a:spLocks noGrp="1" noChangeArrowheads="1"/>
          </p:cNvSpPr>
          <p:nvPr>
            <p:ph type="sldNum" sz="quarter" idx="3"/>
          </p:nvPr>
        </p:nvSpPr>
        <p:spPr bwMode="auto">
          <a:xfrm>
            <a:off x="3851275" y="9429750"/>
            <a:ext cx="2946400" cy="498475"/>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eaLnBrk="1" hangingPunct="1">
              <a:defRPr sz="1200">
                <a:latin typeface="Arial" charset="0"/>
                <a:ea typeface="ＭＳ Ｐゴシック" pitchFamily="-65" charset="-128"/>
              </a:defRPr>
            </a:lvl1pPr>
          </a:lstStyle>
          <a:p>
            <a:pPr>
              <a:defRPr/>
            </a:pPr>
            <a:fld id="{E393D627-6C8E-4998-A9F9-0C2A7B6A144D}" type="slidenum">
              <a:rPr lang="en-GB"/>
              <a:pPr>
                <a:defRPr/>
              </a:pPr>
              <a:t>‹#›</a:t>
            </a:fld>
            <a:endParaRPr lang="en-GB" dirty="0"/>
          </a:p>
        </p:txBody>
      </p:sp>
    </p:spTree>
    <p:extLst>
      <p:ext uri="{BB962C8B-B14F-4D97-AF65-F5344CB8AC3E}">
        <p14:creationId xmlns:p14="http://schemas.microsoft.com/office/powerpoint/2010/main" val="3055386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39" name="Rectangle 3"/>
          <p:cNvSpPr>
            <a:spLocks noGrp="1" noChangeArrowheads="1"/>
          </p:cNvSpPr>
          <p:nvPr>
            <p:ph type="dt" idx="1"/>
          </p:nvPr>
        </p:nvSpPr>
        <p:spPr bwMode="auto">
          <a:xfrm>
            <a:off x="3816350" y="0"/>
            <a:ext cx="2978150" cy="461963"/>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lvl1pPr algn="r" defTabSz="917575">
              <a:defRPr sz="1200">
                <a:latin typeface="Arial" charset="0"/>
                <a:ea typeface="ＭＳ Ｐゴシック" pitchFamily="-65" charset="-128"/>
              </a:defRPr>
            </a:lvl1pPr>
          </a:lstStyle>
          <a:p>
            <a:pPr>
              <a:defRPr/>
            </a:pPr>
            <a:endParaRPr lang="en-US" dirty="0"/>
          </a:p>
        </p:txBody>
      </p:sp>
      <p:sp>
        <p:nvSpPr>
          <p:cNvPr id="17412" name="Rectangle 4"/>
          <p:cNvSpPr>
            <a:spLocks noGrp="1" noRot="1" noChangeAspect="1" noChangeArrowheads="1" noTextEdit="1"/>
          </p:cNvSpPr>
          <p:nvPr>
            <p:ph type="sldImg" idx="2"/>
          </p:nvPr>
        </p:nvSpPr>
        <p:spPr bwMode="auto">
          <a:xfrm>
            <a:off x="944563" y="768350"/>
            <a:ext cx="4906962" cy="36814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915988" y="4679950"/>
            <a:ext cx="4962525" cy="4530725"/>
          </a:xfrm>
          <a:prstGeom prst="rect">
            <a:avLst/>
          </a:prstGeom>
          <a:noFill/>
          <a:ln w="9525">
            <a:noFill/>
            <a:miter lim="800000"/>
            <a:headEnd/>
            <a:tailEnd/>
          </a:ln>
          <a:effectLst/>
        </p:spPr>
        <p:txBody>
          <a:bodyPr vert="horz" wrap="square" lIns="91824" tIns="45912" rIns="91824" bIns="45912"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5542" name="Rectangle 6"/>
          <p:cNvSpPr>
            <a:spLocks noGrp="1" noChangeArrowheads="1"/>
          </p:cNvSpPr>
          <p:nvPr>
            <p:ph type="ftr" sz="quarter" idx="4"/>
          </p:nvPr>
        </p:nvSpPr>
        <p:spPr bwMode="auto">
          <a:xfrm>
            <a:off x="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l" defTabSz="917575">
              <a:defRPr sz="1200">
                <a:latin typeface="Arial" charset="0"/>
                <a:ea typeface="ＭＳ Ｐゴシック" pitchFamily="-65" charset="-128"/>
              </a:defRPr>
            </a:lvl1pPr>
          </a:lstStyle>
          <a:p>
            <a:pPr>
              <a:defRPr/>
            </a:pPr>
            <a:endParaRPr lang="en-US" dirty="0"/>
          </a:p>
        </p:txBody>
      </p:sp>
      <p:sp>
        <p:nvSpPr>
          <p:cNvPr id="65543" name="Rectangle 7"/>
          <p:cNvSpPr>
            <a:spLocks noGrp="1" noChangeArrowheads="1"/>
          </p:cNvSpPr>
          <p:nvPr>
            <p:ph type="sldNum" sz="quarter" idx="5"/>
          </p:nvPr>
        </p:nvSpPr>
        <p:spPr bwMode="auto">
          <a:xfrm>
            <a:off x="3816350" y="9439275"/>
            <a:ext cx="2978150" cy="461963"/>
          </a:xfrm>
          <a:prstGeom prst="rect">
            <a:avLst/>
          </a:prstGeom>
          <a:noFill/>
          <a:ln w="9525">
            <a:noFill/>
            <a:miter lim="800000"/>
            <a:headEnd/>
            <a:tailEnd/>
          </a:ln>
          <a:effectLst/>
        </p:spPr>
        <p:txBody>
          <a:bodyPr vert="horz" wrap="square" lIns="91824" tIns="45912" rIns="91824" bIns="45912" numCol="1" anchor="b" anchorCtr="0" compatLnSpc="1">
            <a:prstTxWarp prst="textNoShape">
              <a:avLst/>
            </a:prstTxWarp>
          </a:bodyPr>
          <a:lstStyle>
            <a:lvl1pPr algn="r" defTabSz="917575">
              <a:defRPr sz="1200">
                <a:latin typeface="Arial" charset="0"/>
                <a:ea typeface="ＭＳ Ｐゴシック" pitchFamily="-65" charset="-128"/>
              </a:defRPr>
            </a:lvl1pPr>
          </a:lstStyle>
          <a:p>
            <a:pPr>
              <a:defRPr/>
            </a:pPr>
            <a:fld id="{76B22315-47AC-4C0C-9AAC-C13D065D91A3}" type="slidenum">
              <a:rPr lang="en-GB"/>
              <a:pPr>
                <a:defRPr/>
              </a:pPr>
              <a:t>‹#›</a:t>
            </a:fld>
            <a:endParaRPr lang="en-GB" dirty="0"/>
          </a:p>
        </p:txBody>
      </p:sp>
    </p:spTree>
    <p:extLst>
      <p:ext uri="{BB962C8B-B14F-4D97-AF65-F5344CB8AC3E}">
        <p14:creationId xmlns:p14="http://schemas.microsoft.com/office/powerpoint/2010/main" val="3088055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1</a:t>
            </a:fld>
            <a:endParaRPr lang="en-GB" dirty="0"/>
          </a:p>
        </p:txBody>
      </p:sp>
    </p:spTree>
    <p:extLst>
      <p:ext uri="{BB962C8B-B14F-4D97-AF65-F5344CB8AC3E}">
        <p14:creationId xmlns:p14="http://schemas.microsoft.com/office/powerpoint/2010/main" val="130896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10</a:t>
            </a:fld>
            <a:endParaRPr lang="en-GB" dirty="0"/>
          </a:p>
        </p:txBody>
      </p:sp>
    </p:spTree>
    <p:extLst>
      <p:ext uri="{BB962C8B-B14F-4D97-AF65-F5344CB8AC3E}">
        <p14:creationId xmlns:p14="http://schemas.microsoft.com/office/powerpoint/2010/main" val="246576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11</a:t>
            </a:fld>
            <a:endParaRPr lang="en-GB" dirty="0"/>
          </a:p>
        </p:txBody>
      </p:sp>
    </p:spTree>
    <p:extLst>
      <p:ext uri="{BB962C8B-B14F-4D97-AF65-F5344CB8AC3E}">
        <p14:creationId xmlns:p14="http://schemas.microsoft.com/office/powerpoint/2010/main" val="3984431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Simplex </a:t>
            </a:r>
            <a:r>
              <a:rPr lang="en-GB" sz="1200" kern="1200" dirty="0" smtClean="0">
                <a:solidFill>
                  <a:schemeClr val="tx1"/>
                </a:solidFill>
                <a:effectLst/>
                <a:latin typeface="+mn-lt"/>
                <a:ea typeface="+mn-ea"/>
                <a:cs typeface="+mn-cs"/>
              </a:rPr>
              <a:t>communication is unidirectional information is sent but never returned.  By analogy this would be like a television broadcast.  Early serial communication used to send information to printers streamed information one way but had no way to send information back, for example to indicate a printer had run out of paper</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12</a:t>
            </a:fld>
            <a:endParaRPr lang="en-GB" dirty="0"/>
          </a:p>
        </p:txBody>
      </p:sp>
    </p:spTree>
    <p:extLst>
      <p:ext uri="{BB962C8B-B14F-4D97-AF65-F5344CB8AC3E}">
        <p14:creationId xmlns:p14="http://schemas.microsoft.com/office/powerpoint/2010/main" val="229417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endParaRPr lang="en-GB" b="1" baseline="0" dirty="0" smtClean="0"/>
          </a:p>
          <a:p>
            <a:r>
              <a:rPr lang="en-GB" b="0" baseline="0" dirty="0" smtClean="0"/>
              <a:t>Cover key points</a:t>
            </a:r>
          </a:p>
          <a:p>
            <a:pPr marL="171450" indent="-171450">
              <a:buFont typeface="Arial" panose="020B0604020202020204" pitchFamily="34" charset="0"/>
              <a:buChar char="•"/>
            </a:pPr>
            <a:r>
              <a:rPr lang="en-GB" b="0" baseline="0" dirty="0" smtClean="0"/>
              <a:t>Semi-Duplex is half duplex</a:t>
            </a:r>
          </a:p>
          <a:p>
            <a:pPr marL="628650" lvl="1" indent="-171450">
              <a:buFont typeface="Arial" panose="020B0604020202020204" pitchFamily="34" charset="0"/>
              <a:buChar char="•"/>
            </a:pPr>
            <a:r>
              <a:rPr lang="en-GB" b="0" baseline="0" dirty="0" smtClean="0"/>
              <a:t>Bus transmission – thin/thick Ethernet</a:t>
            </a:r>
          </a:p>
          <a:p>
            <a:pPr marL="628650" lvl="1" indent="-171450">
              <a:buFont typeface="Arial" panose="020B0604020202020204" pitchFamily="34" charset="0"/>
              <a:buChar char="•"/>
            </a:pPr>
            <a:r>
              <a:rPr lang="en-GB" b="0" baseline="0" dirty="0" smtClean="0"/>
              <a:t>Hubs (logical bus) </a:t>
            </a:r>
          </a:p>
          <a:p>
            <a:pPr marL="628650" lvl="1" indent="-171450">
              <a:buFont typeface="Arial" panose="020B0604020202020204" pitchFamily="34" charset="0"/>
              <a:buChar char="•"/>
            </a:pPr>
            <a:endParaRPr lang="en-GB" b="0" baseline="0" dirty="0" smtClean="0"/>
          </a:p>
          <a:p>
            <a:r>
              <a:rPr lang="en-GB" sz="1200" b="1" kern="1200" dirty="0" smtClean="0">
                <a:solidFill>
                  <a:schemeClr val="tx1"/>
                </a:solidFill>
                <a:effectLst/>
                <a:latin typeface="+mn-lt"/>
                <a:ea typeface="+mn-ea"/>
                <a:cs typeface="+mn-cs"/>
              </a:rPr>
              <a:t>Semi-Duplex (Half Duplex)</a:t>
            </a:r>
            <a:r>
              <a:rPr lang="en-GB" sz="1200" kern="1200" dirty="0" smtClean="0">
                <a:solidFill>
                  <a:schemeClr val="tx1"/>
                </a:solidFill>
                <a:effectLst/>
                <a:latin typeface="+mn-lt"/>
                <a:ea typeface="+mn-ea"/>
                <a:cs typeface="+mn-cs"/>
              </a:rPr>
              <a:t> this allows two way communication but only one direction at a time.  By analogy this would be like a walkie-talkie.  Networks with hubs have to use allow half duplex communication.</a:t>
            </a:r>
          </a:p>
          <a:p>
            <a:r>
              <a:rPr lang="en-GB"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13</a:t>
            </a:fld>
            <a:endParaRPr lang="en-GB" dirty="0"/>
          </a:p>
        </p:txBody>
      </p:sp>
    </p:spTree>
    <p:extLst>
      <p:ext uri="{BB962C8B-B14F-4D97-AF65-F5344CB8AC3E}">
        <p14:creationId xmlns:p14="http://schemas.microsoft.com/office/powerpoint/2010/main" val="850711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Trainees </a:t>
            </a:r>
            <a:r>
              <a:rPr lang="en-GB" sz="1200" b="0" kern="1200" dirty="0" smtClean="0">
                <a:solidFill>
                  <a:schemeClr val="tx1"/>
                </a:solidFill>
                <a:effectLst/>
                <a:latin typeface="+mn-lt"/>
                <a:ea typeface="+mn-ea"/>
                <a:cs typeface="+mn-cs"/>
              </a:rPr>
              <a:t>–</a:t>
            </a:r>
            <a:r>
              <a:rPr lang="en-GB" sz="1200" b="0" kern="1200" baseline="0" dirty="0" smtClean="0">
                <a:solidFill>
                  <a:schemeClr val="tx1"/>
                </a:solidFill>
                <a:effectLst/>
                <a:latin typeface="+mn-lt"/>
                <a:ea typeface="+mn-ea"/>
                <a:cs typeface="+mn-cs"/>
              </a:rPr>
              <a:t> should know this ask them to explain slide</a:t>
            </a:r>
            <a:endParaRPr lang="en-GB" sz="1200" b="1" kern="1200" dirty="0" smtClean="0">
              <a:solidFill>
                <a:schemeClr val="tx1"/>
              </a:solidFill>
              <a:effectLst/>
              <a:latin typeface="+mn-lt"/>
              <a:ea typeface="+mn-ea"/>
              <a:cs typeface="+mn-cs"/>
            </a:endParaRPr>
          </a:p>
          <a:p>
            <a:r>
              <a:rPr lang="en-GB" dirty="0" smtClean="0"/>
              <a:t>Duplex – two</a:t>
            </a:r>
            <a:r>
              <a:rPr lang="en-GB" baseline="0" dirty="0" smtClean="0"/>
              <a:t> way communication </a:t>
            </a:r>
          </a:p>
          <a:p>
            <a:r>
              <a:rPr lang="en-GB" baseline="0" dirty="0" smtClean="0"/>
              <a:t>Used by switching</a:t>
            </a:r>
          </a:p>
          <a:p>
            <a:r>
              <a:rPr lang="en-GB" baseline="0" dirty="0" smtClean="0"/>
              <a:t>There is no contention – other system trying to transmit so two way communication can take place</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14</a:t>
            </a:fld>
            <a:endParaRPr lang="en-GB" dirty="0"/>
          </a:p>
        </p:txBody>
      </p:sp>
    </p:spTree>
    <p:extLst>
      <p:ext uri="{BB962C8B-B14F-4D97-AF65-F5344CB8AC3E}">
        <p14:creationId xmlns:p14="http://schemas.microsoft.com/office/powerpoint/2010/main" val="258200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15</a:t>
            </a:fld>
            <a:endParaRPr lang="en-GB" dirty="0"/>
          </a:p>
        </p:txBody>
      </p:sp>
    </p:spTree>
    <p:extLst>
      <p:ext uri="{BB962C8B-B14F-4D97-AF65-F5344CB8AC3E}">
        <p14:creationId xmlns:p14="http://schemas.microsoft.com/office/powerpoint/2010/main" val="144527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16</a:t>
            </a:fld>
            <a:endParaRPr lang="en-GB" dirty="0"/>
          </a:p>
        </p:txBody>
      </p:sp>
    </p:spTree>
    <p:extLst>
      <p:ext uri="{BB962C8B-B14F-4D97-AF65-F5344CB8AC3E}">
        <p14:creationId xmlns:p14="http://schemas.microsoft.com/office/powerpoint/2010/main" val="417494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Basic</a:t>
            </a:r>
            <a:r>
              <a:rPr lang="en-GB" baseline="0" dirty="0" smtClean="0"/>
              <a:t> Encoding</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17</a:t>
            </a:fld>
            <a:endParaRPr lang="en-GB" dirty="0"/>
          </a:p>
        </p:txBody>
      </p:sp>
    </p:spTree>
    <p:extLst>
      <p:ext uri="{BB962C8B-B14F-4D97-AF65-F5344CB8AC3E}">
        <p14:creationId xmlns:p14="http://schemas.microsoft.com/office/powerpoint/2010/main" val="317432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Stops the</a:t>
            </a:r>
            <a:r>
              <a:rPr lang="en-GB" baseline="0" dirty="0" smtClean="0"/>
              <a:t> build up of DC (Average = 0 volts)</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18</a:t>
            </a:fld>
            <a:endParaRPr lang="en-GB" dirty="0"/>
          </a:p>
        </p:txBody>
      </p:sp>
    </p:spTree>
    <p:extLst>
      <p:ext uri="{BB962C8B-B14F-4D97-AF65-F5344CB8AC3E}">
        <p14:creationId xmlns:p14="http://schemas.microsoft.com/office/powerpoint/2010/main" val="5738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RTZ</a:t>
            </a:r>
          </a:p>
          <a:p>
            <a:pPr marL="171450" indent="-171450">
              <a:buFont typeface="Arial" panose="020B0604020202020204" pitchFamily="34" charset="0"/>
              <a:buChar char="•"/>
            </a:pPr>
            <a:r>
              <a:rPr lang="en-GB" dirty="0" smtClean="0"/>
              <a:t>Has</a:t>
            </a:r>
            <a:r>
              <a:rPr lang="en-GB" baseline="0" dirty="0" smtClean="0"/>
              <a:t> advantages over NRTZ</a:t>
            </a:r>
          </a:p>
          <a:p>
            <a:pPr marL="628650" lvl="1" indent="-171450">
              <a:buFont typeface="Arial" panose="020B0604020202020204" pitchFamily="34" charset="0"/>
              <a:buChar char="•"/>
            </a:pPr>
            <a:r>
              <a:rPr lang="en-GB" baseline="0" dirty="0" smtClean="0"/>
              <a:t>It is self  clocking</a:t>
            </a:r>
          </a:p>
          <a:p>
            <a:pPr marL="1085850" lvl="2" indent="-171450">
              <a:buFont typeface="Arial" panose="020B0604020202020204" pitchFamily="34" charset="0"/>
              <a:buChar char="•"/>
            </a:pPr>
            <a:r>
              <a:rPr lang="en-GB" baseline="0" dirty="0" smtClean="0"/>
              <a:t>It is Positive for exactly ½ clock cycle – no need for additional signal</a:t>
            </a:r>
          </a:p>
          <a:p>
            <a:pPr marL="628650" lvl="1" indent="-171450">
              <a:buFont typeface="Arial" panose="020B0604020202020204" pitchFamily="34" charset="0"/>
              <a:buChar char="•"/>
            </a:pPr>
            <a:r>
              <a:rPr lang="en-GB" baseline="0" dirty="0" smtClean="0"/>
              <a:t>It uses half the power</a:t>
            </a:r>
          </a:p>
          <a:p>
            <a:pPr marL="1085850" lvl="2" indent="-171450">
              <a:buFont typeface="Arial" panose="020B0604020202020204" pitchFamily="34" charset="0"/>
              <a:buChar char="•"/>
            </a:pPr>
            <a:r>
              <a:rPr lang="en-GB" baseline="0" dirty="0" smtClean="0"/>
              <a:t>Only at full power half the time compared to NRTZ</a:t>
            </a:r>
          </a:p>
        </p:txBody>
      </p:sp>
      <p:sp>
        <p:nvSpPr>
          <p:cNvPr id="4" name="Slide Number Placeholder 3"/>
          <p:cNvSpPr>
            <a:spLocks noGrp="1"/>
          </p:cNvSpPr>
          <p:nvPr>
            <p:ph type="sldNum" sz="quarter" idx="10"/>
          </p:nvPr>
        </p:nvSpPr>
        <p:spPr/>
        <p:txBody>
          <a:bodyPr/>
          <a:lstStyle/>
          <a:p>
            <a:fld id="{C25A7CBC-0280-4203-A47B-A37B6F0E65F4}" type="slidenum">
              <a:rPr lang="en-GB" smtClean="0"/>
              <a:pPr/>
              <a:t>19</a:t>
            </a:fld>
            <a:endParaRPr lang="en-GB" dirty="0"/>
          </a:p>
        </p:txBody>
      </p:sp>
    </p:spTree>
    <p:extLst>
      <p:ext uri="{BB962C8B-B14F-4D97-AF65-F5344CB8AC3E}">
        <p14:creationId xmlns:p14="http://schemas.microsoft.com/office/powerpoint/2010/main" val="293594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Local </a:t>
            </a:r>
            <a:r>
              <a:rPr lang="en-GB" b="1" dirty="0"/>
              <a:t>area networks (LANS)</a:t>
            </a:r>
            <a:r>
              <a:rPr lang="en-GB" dirty="0"/>
              <a:t> are typically high speed, high bandwidth connections designed to allow components, computers and networking equipment, to communicate within a geographically close location. For example within a building or campus, collection of building on one site.</a:t>
            </a:r>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a:t>
            </a:fld>
            <a:endParaRPr lang="en-GB" dirty="0"/>
          </a:p>
        </p:txBody>
      </p:sp>
    </p:spTree>
    <p:extLst>
      <p:ext uri="{BB962C8B-B14F-4D97-AF65-F5344CB8AC3E}">
        <p14:creationId xmlns:p14="http://schemas.microsoft.com/office/powerpoint/2010/main" val="3083836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Manchester</a:t>
            </a:r>
            <a:r>
              <a:rPr lang="en-GB" baseline="0" dirty="0" smtClean="0"/>
              <a:t> encoding</a:t>
            </a:r>
          </a:p>
          <a:p>
            <a:r>
              <a:rPr lang="en-GB" baseline="0" dirty="0" smtClean="0"/>
              <a:t>0 =  1 – Followed by 0 half way through</a:t>
            </a:r>
          </a:p>
          <a:p>
            <a:r>
              <a:rPr lang="en-GB" baseline="0" dirty="0" smtClean="0"/>
              <a:t>1 = 0 – Followed by 1 half way through</a:t>
            </a:r>
          </a:p>
          <a:p>
            <a:r>
              <a:rPr lang="en-GB" baseline="0" dirty="0" smtClean="0"/>
              <a:t>This is a self clocking technique signal always changes half way through – no need for extra signal</a:t>
            </a:r>
          </a:p>
          <a:p>
            <a:r>
              <a:rPr lang="en-GB" baseline="0" dirty="0" smtClean="0"/>
              <a:t>This is the encoding scheme for 10BaseT IEEE 802.3</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20</a:t>
            </a:fld>
            <a:endParaRPr lang="en-GB" dirty="0"/>
          </a:p>
        </p:txBody>
      </p:sp>
    </p:spTree>
    <p:extLst>
      <p:ext uri="{BB962C8B-B14F-4D97-AF65-F5344CB8AC3E}">
        <p14:creationId xmlns:p14="http://schemas.microsoft.com/office/powerpoint/2010/main" val="39395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pPr marL="171450" indent="-171450">
              <a:buFont typeface="Arial" panose="020B0604020202020204" pitchFamily="34" charset="0"/>
              <a:buChar char="•"/>
            </a:pPr>
            <a:r>
              <a:rPr lang="en-GB" baseline="0" dirty="0" smtClean="0"/>
              <a:t>1 can be +ve voltage or –ve voltage but if it alternates  if that last 1 was +ve the next must be +ve</a:t>
            </a:r>
          </a:p>
          <a:p>
            <a:pPr marL="628650" lvl="1" indent="-171450">
              <a:buFont typeface="Arial" panose="020B0604020202020204" pitchFamily="34" charset="0"/>
              <a:buChar char="•"/>
            </a:pPr>
            <a:r>
              <a:rPr lang="en-GB" baseline="0" dirty="0" smtClean="0"/>
              <a:t>Prevents DC builds up – no average voltage</a:t>
            </a:r>
          </a:p>
          <a:p>
            <a:pPr marL="171450" lvl="0" indent="-171450">
              <a:buFont typeface="Arial" panose="020B0604020202020204" pitchFamily="34" charset="0"/>
              <a:buChar char="•"/>
            </a:pPr>
            <a:r>
              <a:rPr lang="en-GB" baseline="0" dirty="0" smtClean="0"/>
              <a:t>0 – Represented by no voltage</a:t>
            </a:r>
          </a:p>
          <a:p>
            <a:pPr marL="628650" lvl="1" indent="-171450">
              <a:buFont typeface="Arial" panose="020B0604020202020204" pitchFamily="34" charset="0"/>
              <a:buChar char="•"/>
            </a:pPr>
            <a:r>
              <a:rPr lang="en-GB" baseline="0" dirty="0" smtClean="0"/>
              <a:t>This causes a problem with clocking because there is no change in signal to time </a:t>
            </a:r>
          </a:p>
          <a:p>
            <a:pPr marL="628650" lvl="1" indent="-171450">
              <a:buFont typeface="Arial" panose="020B0604020202020204" pitchFamily="34" charset="0"/>
              <a:buChar char="•"/>
            </a:pPr>
            <a:r>
              <a:rPr lang="en-GB" baseline="0" dirty="0" smtClean="0"/>
              <a:t>Therefore the code is extended so after the 4</a:t>
            </a:r>
            <a:r>
              <a:rPr lang="en-GB" baseline="30000" dirty="0" smtClean="0"/>
              <a:t>th</a:t>
            </a:r>
            <a:r>
              <a:rPr lang="en-GB" baseline="0" dirty="0" smtClean="0"/>
              <a:t> 0 more complex coding takes pace</a:t>
            </a:r>
          </a:p>
          <a:p>
            <a:endParaRPr lang="en-GB"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21</a:t>
            </a:fld>
            <a:endParaRPr lang="en-GB" dirty="0"/>
          </a:p>
        </p:txBody>
      </p:sp>
    </p:spTree>
    <p:extLst>
      <p:ext uri="{BB962C8B-B14F-4D97-AF65-F5344CB8AC3E}">
        <p14:creationId xmlns:p14="http://schemas.microsoft.com/office/powerpoint/2010/main" val="120158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HDB3</a:t>
            </a:r>
            <a:endParaRPr lang="en-GB" baseline="0" dirty="0" smtClean="0"/>
          </a:p>
          <a:p>
            <a:r>
              <a:rPr lang="en-GB" baseline="0" dirty="0" smtClean="0"/>
              <a:t>Explain:</a:t>
            </a:r>
          </a:p>
          <a:p>
            <a:r>
              <a:rPr lang="en-GB" sz="1200" b="1" kern="1200" dirty="0" smtClean="0">
                <a:solidFill>
                  <a:schemeClr val="tx1"/>
                </a:solidFill>
                <a:effectLst/>
                <a:latin typeface="+mn-lt"/>
                <a:ea typeface="+mn-ea"/>
                <a:cs typeface="+mn-cs"/>
              </a:rPr>
              <a:t>High density bipolar 3 (HDB3) </a:t>
            </a:r>
            <a:r>
              <a:rPr lang="en-GB" sz="1200" kern="1200" dirty="0" smtClean="0">
                <a:solidFill>
                  <a:schemeClr val="tx1"/>
                </a:solidFill>
                <a:effectLst/>
                <a:latin typeface="+mn-lt"/>
                <a:ea typeface="+mn-ea"/>
                <a:cs typeface="+mn-cs"/>
              </a:rPr>
              <a:t>encoding is an extension of (Alternate Mark Inversion) encoding.  This represents a 1 one by transmitting a pulse of positive, negative and represents a 0 as no pulse.  AMI however of it transmits many zeros has no transitions and therefor it is becomes difficult to self-clock.  To alleviate this HDB3 uses AMI but should there be more than four zero’s the fourth zeros is considered a violation bit and the following rules are followed to encode the data: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 Every time there are 4 consecutive zeros in the code they will be replaced by either 000−, 000+, +00+ or −00−.  To determine which pattern to use, </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number of pluses positive pulses since the last violation bit  </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(x)</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Count the and the number of minuses since the last violation bit</a:t>
            </a:r>
            <a:endParaRPr lang="en-GB" sz="1600" kern="1200" dirty="0" smtClean="0">
              <a:solidFill>
                <a:schemeClr val="tx1"/>
              </a:solidFill>
              <a:effectLst/>
              <a:latin typeface="+mn-lt"/>
              <a:ea typeface="+mn-ea"/>
              <a:cs typeface="+mn-cs"/>
            </a:endParaRPr>
          </a:p>
          <a:p>
            <a:pPr lvl="1"/>
            <a:r>
              <a:rPr lang="en-GB" sz="1200" kern="1200" dirty="0" smtClean="0">
                <a:solidFill>
                  <a:schemeClr val="tx1"/>
                </a:solidFill>
                <a:effectLst/>
                <a:latin typeface="+mn-lt"/>
                <a:ea typeface="+mn-ea"/>
                <a:cs typeface="+mn-cs"/>
              </a:rPr>
              <a:t>This number is (y)</a:t>
            </a:r>
            <a:endParaRPr lang="en-GB" sz="16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If x-y is odd number then </a:t>
            </a:r>
          </a:p>
          <a:p>
            <a:pPr lvl="1"/>
            <a:r>
              <a:rPr lang="en-GB" sz="1200" kern="1200" dirty="0" smtClean="0">
                <a:solidFill>
                  <a:schemeClr val="tx1"/>
                </a:solidFill>
                <a:effectLst/>
                <a:latin typeface="+mn-lt"/>
                <a:ea typeface="+mn-ea"/>
                <a:cs typeface="+mn-cs"/>
              </a:rPr>
              <a:t>A code of either 000+ or 000- is used</a:t>
            </a:r>
          </a:p>
          <a:p>
            <a:pPr lvl="0"/>
            <a:r>
              <a:rPr lang="en-GB" sz="1200" kern="1200" dirty="0" smtClean="0">
                <a:solidFill>
                  <a:schemeClr val="tx1"/>
                </a:solidFill>
                <a:effectLst/>
                <a:latin typeface="+mn-lt"/>
                <a:ea typeface="+mn-ea"/>
                <a:cs typeface="+mn-cs"/>
              </a:rPr>
              <a:t>If x-y is even then then</a:t>
            </a:r>
          </a:p>
          <a:p>
            <a:pPr lvl="1"/>
            <a:r>
              <a:rPr lang="en-GB" sz="1200" kern="1200" dirty="0" smtClean="0">
                <a:solidFill>
                  <a:schemeClr val="tx1"/>
                </a:solidFill>
                <a:effectLst/>
                <a:latin typeface="+mn-lt"/>
                <a:ea typeface="+mn-ea"/>
                <a:cs typeface="+mn-cs"/>
              </a:rPr>
              <a:t>A code of either +00+ or -00- is used.</a:t>
            </a:r>
          </a:p>
          <a:p>
            <a:pPr lvl="0"/>
            <a:r>
              <a:rPr lang="en-GB" sz="1200" kern="1200" dirty="0" smtClean="0">
                <a:solidFill>
                  <a:schemeClr val="tx1"/>
                </a:solidFill>
                <a:effectLst/>
                <a:latin typeface="+mn-lt"/>
                <a:ea typeface="+mn-ea"/>
                <a:cs typeface="+mn-cs"/>
              </a:rPr>
              <a:t>The polarity is defined by the pulse preceding the four zero’s, if it see the table below.</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22</a:t>
            </a:fld>
            <a:endParaRPr lang="en-GB" dirty="0"/>
          </a:p>
        </p:txBody>
      </p:sp>
    </p:spTree>
    <p:extLst>
      <p:ext uri="{BB962C8B-B14F-4D97-AF65-F5344CB8AC3E}">
        <p14:creationId xmlns:p14="http://schemas.microsoft.com/office/powerpoint/2010/main" val="782721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23</a:t>
            </a:fld>
            <a:endParaRPr lang="en-GB" dirty="0"/>
          </a:p>
        </p:txBody>
      </p:sp>
    </p:spTree>
    <p:extLst>
      <p:ext uri="{BB962C8B-B14F-4D97-AF65-F5344CB8AC3E}">
        <p14:creationId xmlns:p14="http://schemas.microsoft.com/office/powerpoint/2010/main" val="3780701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43445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sz="1200" kern="1200" dirty="0" smtClean="0">
                <a:solidFill>
                  <a:schemeClr val="tx1"/>
                </a:solidFill>
                <a:effectLst/>
                <a:latin typeface="+mn-lt"/>
                <a:ea typeface="+mn-ea"/>
                <a:cs typeface="+mn-cs"/>
              </a:rPr>
              <a:t>This is a method of transmitting information where a clock signal is used to make sure that information is transmitted at a steady predefined rate (pre define baud rate), hence it is synchronises.  The rate of transfer typically much higher than the alternative. X.25 and Frame Relay communication use this method of transmission.  At smaller scale computer parallel communication such as Centronics parallel  IEEE 1284 and older PATA hard disk links.  This is ideal where large amounts of data need to be transferred between two locations.  Data is typically built into large blocks.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25</a:t>
            </a:fld>
            <a:endParaRPr lang="en-GB" dirty="0"/>
          </a:p>
        </p:txBody>
      </p:sp>
    </p:spTree>
    <p:extLst>
      <p:ext uri="{BB962C8B-B14F-4D97-AF65-F5344CB8AC3E}">
        <p14:creationId xmlns:p14="http://schemas.microsoft.com/office/powerpoint/2010/main" val="1530190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method of transmitting data has not clock signal and may transmit information at varying rates and with large gaps between one piece and the next. As communication isn’t timed there needs to be a signal at the start of the data and the end of the data to define the start and end points.  These are often implemented using start and stop bits.  Most serial communication such as RS-232 and Asynchronous Transfer Mode (ATM) use this method of communication.</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26</a:t>
            </a:fld>
            <a:endParaRPr lang="en-GB" dirty="0"/>
          </a:p>
        </p:txBody>
      </p:sp>
    </p:spTree>
    <p:extLst>
      <p:ext uri="{BB962C8B-B14F-4D97-AF65-F5344CB8AC3E}">
        <p14:creationId xmlns:p14="http://schemas.microsoft.com/office/powerpoint/2010/main" val="2184730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dirty="0" smtClean="0"/>
          </a:p>
          <a:p>
            <a:r>
              <a:rPr lang="en-GB" dirty="0" smtClean="0"/>
              <a:t>That data</a:t>
            </a:r>
            <a:r>
              <a:rPr lang="en-GB" baseline="0" dirty="0" smtClean="0"/>
              <a:t> is delivered at varying rates so there are short busts of information and no clock.  The start and stop bits help mark out the beginning and the end of each 8 bits (character).  Most network traffic is ‘bursty’</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27</a:t>
            </a:fld>
            <a:endParaRPr lang="en-GB" dirty="0"/>
          </a:p>
        </p:txBody>
      </p:sp>
    </p:spTree>
    <p:extLst>
      <p:ext uri="{BB962C8B-B14F-4D97-AF65-F5344CB8AC3E}">
        <p14:creationId xmlns:p14="http://schemas.microsoft.com/office/powerpoint/2010/main" val="3179874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28</a:t>
            </a:fld>
            <a:endParaRPr lang="en-GB" dirty="0"/>
          </a:p>
        </p:txBody>
      </p:sp>
    </p:spTree>
    <p:extLst>
      <p:ext uri="{BB962C8B-B14F-4D97-AF65-F5344CB8AC3E}">
        <p14:creationId xmlns:p14="http://schemas.microsoft.com/office/powerpoint/2010/main" val="281997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Explain</a:t>
            </a:r>
            <a:r>
              <a:rPr lang="en-GB" baseline="0" dirty="0" smtClean="0"/>
              <a:t> that none of the strategies so far correct errors they only detect them </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29</a:t>
            </a:fld>
            <a:endParaRPr lang="en-GB" dirty="0"/>
          </a:p>
        </p:txBody>
      </p:sp>
    </p:spTree>
    <p:extLst>
      <p:ext uri="{BB962C8B-B14F-4D97-AF65-F5344CB8AC3E}">
        <p14:creationId xmlns:p14="http://schemas.microsoft.com/office/powerpoint/2010/main" val="89726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should ready be familiar with LANS as them to explain the key points on slide.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a:t>
            </a:fld>
            <a:endParaRPr lang="en-GB" dirty="0"/>
          </a:p>
        </p:txBody>
      </p:sp>
    </p:spTree>
    <p:extLst>
      <p:ext uri="{BB962C8B-B14F-4D97-AF65-F5344CB8AC3E}">
        <p14:creationId xmlns:p14="http://schemas.microsoft.com/office/powerpoint/2010/main" val="2560896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Explain</a:t>
            </a:r>
          </a:p>
          <a:p>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Checksum: </a:t>
            </a:r>
            <a:r>
              <a:rPr lang="en-GB" sz="1200" kern="1200" dirty="0" smtClean="0">
                <a:solidFill>
                  <a:schemeClr val="tx1"/>
                </a:solidFill>
                <a:effectLst/>
                <a:latin typeface="+mn-lt"/>
                <a:ea typeface="+mn-ea"/>
                <a:cs typeface="+mn-cs"/>
              </a:rPr>
              <a:t>Is a way to generate a number using a mathematical algorithm on data to be transmitted.  The number that is generated is often called a hash.  For example of the numbers 1,2,5 were transmitted then a very simple checksum would be to add all the number together (8) and this would be transmitted at the end of the message.  Should the signal be transmitted but corrupted for example 1,0,5 then the check sum of 8 would not match the data at the receiving end.  Therefore the receiving device would detect that data has been corrupted.  The example of a hash would not be used in the real world because it could be manipulated easily by potential hackers to deceive a receiving device that a message has not been change when in reality it has.  Stronger standard hashes used for checksums in the real world are SHA-256 and MD5.</a:t>
            </a:r>
          </a:p>
          <a:p>
            <a:pPr marL="628650" lvl="1" indent="-171450">
              <a:buFont typeface="Arial" panose="020B0604020202020204" pitchFamily="34" charset="0"/>
              <a:buChar char="•"/>
            </a:pPr>
            <a:endParaRPr lang="en-GB" b="0" baseline="0" dirty="0" smtClean="0"/>
          </a:p>
        </p:txBody>
      </p:sp>
      <p:sp>
        <p:nvSpPr>
          <p:cNvPr id="4" name="Slide Number Placeholder 3"/>
          <p:cNvSpPr>
            <a:spLocks noGrp="1"/>
          </p:cNvSpPr>
          <p:nvPr>
            <p:ph type="sldNum" sz="quarter" idx="10"/>
          </p:nvPr>
        </p:nvSpPr>
        <p:spPr/>
        <p:txBody>
          <a:bodyPr/>
          <a:lstStyle/>
          <a:p>
            <a:fld id="{C25A7CBC-0280-4203-A47B-A37B6F0E65F4}" type="slidenum">
              <a:rPr lang="en-GB" smtClean="0"/>
              <a:pPr/>
              <a:t>30</a:t>
            </a:fld>
            <a:endParaRPr lang="en-GB" dirty="0"/>
          </a:p>
        </p:txBody>
      </p:sp>
    </p:spTree>
    <p:extLst>
      <p:ext uri="{BB962C8B-B14F-4D97-AF65-F5344CB8AC3E}">
        <p14:creationId xmlns:p14="http://schemas.microsoft.com/office/powerpoint/2010/main" val="4291791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Parity: </a:t>
            </a:r>
            <a:r>
              <a:rPr lang="en-GB" sz="1200" kern="1200" dirty="0" smtClean="0">
                <a:solidFill>
                  <a:schemeClr val="tx1"/>
                </a:solidFill>
                <a:effectLst/>
                <a:latin typeface="+mn-lt"/>
                <a:ea typeface="+mn-ea"/>
                <a:cs typeface="+mn-cs"/>
              </a:rPr>
              <a:t>Parity is the use of an extra bit in communication which either ensures that there are an even or odd number of ‘1s’ in transmission.  For example with even parity if 01010100 was transmitted there would be an 3 and there for uneven number of 1’s, an additional ‘1’ is added at the end so that there is an even number of ‘1’.  If there is an even number of  1’s then a ‘0’ is added.  This guarantees there will always be an even number of bit no matter what message is sent.  Should the signal be corrupted during transmission then it is likely that the parity will be violated and this can be detected by the receiving device. The data can then be re-transmitted.  The down side of this system is that if two bits are corrupted then it is not possible to detect the corruption.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31</a:t>
            </a:fld>
            <a:endParaRPr lang="en-GB" dirty="0"/>
          </a:p>
        </p:txBody>
      </p:sp>
    </p:spTree>
    <p:extLst>
      <p:ext uri="{BB962C8B-B14F-4D97-AF65-F5344CB8AC3E}">
        <p14:creationId xmlns:p14="http://schemas.microsoft.com/office/powerpoint/2010/main" val="234135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32</a:t>
            </a:fld>
            <a:endParaRPr lang="en-GB" dirty="0"/>
          </a:p>
        </p:txBody>
      </p:sp>
    </p:spTree>
    <p:extLst>
      <p:ext uri="{BB962C8B-B14F-4D97-AF65-F5344CB8AC3E}">
        <p14:creationId xmlns:p14="http://schemas.microsoft.com/office/powerpoint/2010/main" val="2992752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Cyclic redundancy checks:  </a:t>
            </a:r>
            <a:r>
              <a:rPr lang="en-GB" sz="1200" kern="1200" dirty="0" smtClean="0">
                <a:solidFill>
                  <a:schemeClr val="tx1"/>
                </a:solidFill>
                <a:effectLst/>
                <a:latin typeface="+mn-lt"/>
                <a:ea typeface="+mn-ea"/>
                <a:cs typeface="+mn-cs"/>
              </a:rPr>
              <a:t>Is an error detection code which takes blocks of data and appends a check value (a checksum).  CRC therefore adds redundant data to the end of a block of data with the purpose of detecting errors.  CRC creates fixed length checksum using specific mathematical functions created by Define and involves the use of a generator polynomial (generator equation).  CRC-32 is a common standard used in networking including Ethernet. CRC are good for detecting burst errors where the start and end symbols are corrupted and the middle stream data has also at some points been corrupted.  This is a typical type of error that occurs with hard disk and network traffic (Ethernet). X is an arbitrary number chosen</a:t>
            </a:r>
            <a:r>
              <a:rPr lang="en-GB" sz="1200" kern="1200" baseline="0" dirty="0" smtClean="0">
                <a:solidFill>
                  <a:schemeClr val="tx1"/>
                </a:solidFill>
                <a:effectLst/>
                <a:latin typeface="+mn-lt"/>
                <a:ea typeface="+mn-ea"/>
                <a:cs typeface="+mn-cs"/>
              </a:rPr>
              <a:t> so a small change in data makes a large change in CRC</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33</a:t>
            </a:fld>
            <a:endParaRPr lang="en-GB" dirty="0"/>
          </a:p>
        </p:txBody>
      </p:sp>
    </p:spTree>
    <p:extLst>
      <p:ext uri="{BB962C8B-B14F-4D97-AF65-F5344CB8AC3E}">
        <p14:creationId xmlns:p14="http://schemas.microsoft.com/office/powerpoint/2010/main" val="97576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Cryptographic Hash Function: </a:t>
            </a:r>
            <a:r>
              <a:rPr lang="en-GB" sz="1200" kern="1200" dirty="0" smtClean="0">
                <a:solidFill>
                  <a:schemeClr val="tx1"/>
                </a:solidFill>
                <a:effectLst/>
                <a:latin typeface="+mn-lt"/>
                <a:ea typeface="+mn-ea"/>
                <a:cs typeface="+mn-cs"/>
              </a:rPr>
              <a:t>Take a block of data and generate a fixed length set of bits which are very likely to unique to that block of data.  This set of bits is often called a message digest.  Common algorithms used for hashes include MD5 and SHA.  Data from a sending device has the message digest appended to the end of a transmission.  At the receiving end the data is used to regenerate the message digest and if his differs from the one sent by the sending device then there has been corruption of data.  Cryptographic Hash Functions and also used to detect malicious tapering of a data stream.</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34</a:t>
            </a:fld>
            <a:endParaRPr lang="en-GB" dirty="0"/>
          </a:p>
        </p:txBody>
      </p:sp>
    </p:spTree>
    <p:extLst>
      <p:ext uri="{BB962C8B-B14F-4D97-AF65-F5344CB8AC3E}">
        <p14:creationId xmlns:p14="http://schemas.microsoft.com/office/powerpoint/2010/main" val="917411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35</a:t>
            </a:fld>
            <a:endParaRPr lang="en-GB" dirty="0"/>
          </a:p>
        </p:txBody>
      </p:sp>
    </p:spTree>
    <p:extLst>
      <p:ext uri="{BB962C8B-B14F-4D97-AF65-F5344CB8AC3E}">
        <p14:creationId xmlns:p14="http://schemas.microsoft.com/office/powerpoint/2010/main" val="248560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sender timeout expires – message 2 send again and is this time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Automatic Repeat Request (ARQ) </a:t>
            </a:r>
            <a:r>
              <a:rPr lang="en-GB" sz="1200" kern="1200" dirty="0" smtClean="0">
                <a:solidFill>
                  <a:schemeClr val="tx1"/>
                </a:solidFill>
                <a:effectLst/>
                <a:latin typeface="+mn-lt"/>
                <a:ea typeface="+mn-ea"/>
                <a:cs typeface="+mn-cs"/>
              </a:rPr>
              <a:t>– Is a method of handling the loss or corruption of messages to ensure that ultimately the message received is error free.  This method uses acknowledgements, a message sent by the receiving device that informs the sender that the message has been received intact.  Should the sender not detect an acknowledgement within a specific time the last set of data is re-transmitted.  There is a way of guaranteeing a message will be sent uncorrupted even when the lines over which the message sent is not reliable.  There are several methods of ARQ including idle and continuous ARQ</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36</a:t>
            </a:fld>
            <a:endParaRPr lang="en-GB" dirty="0"/>
          </a:p>
        </p:txBody>
      </p:sp>
    </p:spTree>
    <p:extLst>
      <p:ext uri="{BB962C8B-B14F-4D97-AF65-F5344CB8AC3E}">
        <p14:creationId xmlns:p14="http://schemas.microsoft.com/office/powerpoint/2010/main" val="2629297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dirty="0" smtClean="0">
                <a:solidFill>
                  <a:schemeClr val="tx1"/>
                </a:solidFill>
                <a:effectLst/>
                <a:latin typeface="+mn-lt"/>
                <a:ea typeface="+mn-ea"/>
                <a:cs typeface="+mn-cs"/>
              </a:rPr>
              <a:t>Message 1 sent</a:t>
            </a:r>
            <a:r>
              <a:rPr lang="en-GB" sz="1200" b="0" kern="1200" baseline="0" dirty="0" smtClean="0">
                <a:solidFill>
                  <a:schemeClr val="tx1"/>
                </a:solidFill>
                <a:effectLst/>
                <a:latin typeface="+mn-lt"/>
                <a:ea typeface="+mn-ea"/>
                <a:cs typeface="+mn-cs"/>
              </a:rPr>
              <a:t> and acknowledged</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2 sent and this time receiver sends NACK  (not clock)</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a:t>
            </a:r>
            <a:endParaRPr lang="en-GB" sz="1200" b="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Stop and Wait (idle) Automatic Repeat Request: </a:t>
            </a:r>
            <a:r>
              <a:rPr lang="en-GB" sz="1200" kern="1200" dirty="0" smtClean="0">
                <a:solidFill>
                  <a:schemeClr val="tx1"/>
                </a:solidFill>
                <a:effectLst/>
                <a:latin typeface="+mn-lt"/>
                <a:ea typeface="+mn-ea"/>
                <a:cs typeface="+mn-cs"/>
              </a:rPr>
              <a:t>Is a specific type of ARQ where a block of information (Protocol Data Unit) is sent and the sender then waits for an acknowledgement (ACK) or a negative acknowledgment (NACK) before sending the next block of data. This is a simple mechanism but is not efficient because the sending system can spend long periods waiting for ACK/NACK’s when it could be transmitting data.</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 are further schemes which wait for several requests to</a:t>
            </a:r>
            <a:r>
              <a:rPr lang="en-GB" sz="1200" kern="1200" baseline="0" dirty="0" smtClean="0">
                <a:solidFill>
                  <a:schemeClr val="tx1"/>
                </a:solidFill>
                <a:effectLst/>
                <a:latin typeface="+mn-lt"/>
                <a:ea typeface="+mn-ea"/>
                <a:cs typeface="+mn-cs"/>
              </a:rPr>
              <a:t> be sent and then acknowledge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This is where windowing is used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Also each message number has to be tracked so that the one ACK points to one message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37</a:t>
            </a:fld>
            <a:endParaRPr lang="en-GB" dirty="0"/>
          </a:p>
        </p:txBody>
      </p:sp>
    </p:spTree>
    <p:extLst>
      <p:ext uri="{BB962C8B-B14F-4D97-AF65-F5344CB8AC3E}">
        <p14:creationId xmlns:p14="http://schemas.microsoft.com/office/powerpoint/2010/main" val="3636915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Messages sent and until NACK – Then restarts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Continuous Automatic Repeat Request: </a:t>
            </a:r>
            <a:r>
              <a:rPr lang="en-GB" sz="1200" kern="1200" dirty="0" smtClean="0">
                <a:solidFill>
                  <a:schemeClr val="tx1"/>
                </a:solidFill>
                <a:effectLst/>
                <a:latin typeface="+mn-lt"/>
                <a:ea typeface="+mn-ea"/>
                <a:cs typeface="+mn-cs"/>
              </a:rPr>
              <a:t>Is a specific type of ARQ that requires full duplex communication.  A constant steam of information is sent to the receiver until a negative acknowledge (NACK) is sent from the receiver to the sender. The benefit of this type of ARQ is that time is not wasted waiting for an ACK before more data is sent.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38</a:t>
            </a:fld>
            <a:endParaRPr lang="en-GB" dirty="0"/>
          </a:p>
        </p:txBody>
      </p:sp>
    </p:spTree>
    <p:extLst>
      <p:ext uri="{BB962C8B-B14F-4D97-AF65-F5344CB8AC3E}">
        <p14:creationId xmlns:p14="http://schemas.microsoft.com/office/powerpoint/2010/main" val="448307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Explain – diagram</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Message send three times – if two match  use the matching messages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If all different resend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kern="1200" baseline="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Forward Error Correction: </a:t>
            </a:r>
            <a:r>
              <a:rPr lang="en-GB" sz="1200" kern="1200" dirty="0" smtClean="0">
                <a:solidFill>
                  <a:schemeClr val="tx1"/>
                </a:solidFill>
                <a:effectLst/>
                <a:latin typeface="+mn-lt"/>
                <a:ea typeface="+mn-ea"/>
                <a:cs typeface="+mn-cs"/>
              </a:rPr>
              <a:t>Is a method of controlling errors by duplicatng transmission</a:t>
            </a:r>
            <a:r>
              <a:rPr lang="en-GB" sz="1200" kern="1200" baseline="0" dirty="0" smtClean="0">
                <a:solidFill>
                  <a:schemeClr val="tx1"/>
                </a:solidFill>
                <a:effectLst/>
                <a:latin typeface="+mn-lt"/>
                <a:ea typeface="+mn-ea"/>
                <a:cs typeface="+mn-cs"/>
              </a:rPr>
              <a:t> of data </a:t>
            </a:r>
            <a:r>
              <a:rPr lang="en-GB" sz="1200" kern="1200" dirty="0" smtClean="0">
                <a:solidFill>
                  <a:schemeClr val="tx1"/>
                </a:solidFill>
                <a:effectLst/>
                <a:latin typeface="+mn-lt"/>
                <a:ea typeface="+mn-ea"/>
                <a:cs typeface="+mn-cs"/>
              </a:rPr>
              <a:t>and allows</a:t>
            </a:r>
            <a:r>
              <a:rPr lang="en-GB" sz="1200" kern="1200" baseline="0" dirty="0" smtClean="0">
                <a:solidFill>
                  <a:schemeClr val="tx1"/>
                </a:solidFill>
                <a:effectLst/>
                <a:latin typeface="+mn-lt"/>
                <a:ea typeface="+mn-ea"/>
                <a:cs typeface="+mn-cs"/>
              </a:rPr>
              <a:t> for </a:t>
            </a:r>
            <a:r>
              <a:rPr lang="en-GB" sz="1200" kern="1200" dirty="0" smtClean="0">
                <a:solidFill>
                  <a:schemeClr val="tx1"/>
                </a:solidFill>
                <a:effectLst/>
                <a:latin typeface="+mn-lt"/>
                <a:ea typeface="+mn-ea"/>
                <a:cs typeface="+mn-cs"/>
              </a:rPr>
              <a:t>recovery.  Duplicated data is send which means that if one set of data is corrupted the information can be recovered from the other (redundant sets).  For example the simplest type of FEC is achieved</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by sending data three times know as a (3,1) repetition code.  All three sets of data are inspected and should there be a difference between them</a:t>
            </a:r>
            <a:r>
              <a:rPr lang="en-GB" sz="1200" kern="1200" baseline="0" dirty="0" smtClean="0">
                <a:solidFill>
                  <a:schemeClr val="tx1"/>
                </a:solidFill>
                <a:effectLst/>
                <a:latin typeface="+mn-lt"/>
                <a:ea typeface="+mn-ea"/>
                <a:cs typeface="+mn-cs"/>
              </a:rPr>
              <a:t> the</a:t>
            </a:r>
            <a:r>
              <a:rPr lang="en-GB" sz="1200" kern="1200" dirty="0" smtClean="0">
                <a:solidFill>
                  <a:schemeClr val="tx1"/>
                </a:solidFill>
                <a:effectLst/>
                <a:latin typeface="+mn-lt"/>
                <a:ea typeface="+mn-ea"/>
                <a:cs typeface="+mn-cs"/>
              </a:rPr>
              <a:t> two copies of that agree are used as the final data.  This could be considered a majority voting system.  </a:t>
            </a:r>
          </a:p>
          <a:p>
            <a:r>
              <a:rPr lang="en-GB" sz="1200" b="1" u="none" strike="noStrike"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39</a:t>
            </a:fld>
            <a:endParaRPr lang="en-GB" dirty="0"/>
          </a:p>
        </p:txBody>
      </p:sp>
    </p:spTree>
    <p:extLst>
      <p:ext uri="{BB962C8B-B14F-4D97-AF65-F5344CB8AC3E}">
        <p14:creationId xmlns:p14="http://schemas.microsoft.com/office/powerpoint/2010/main" val="226539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MAN – explain the following </a:t>
            </a:r>
          </a:p>
          <a:p>
            <a:endParaRPr lang="en-GB" b="1" dirty="0"/>
          </a:p>
          <a:p>
            <a:r>
              <a:rPr lang="en-GB" b="1" dirty="0"/>
              <a:t>Metropolitan Area Network, MAN</a:t>
            </a:r>
            <a:r>
              <a:rPr lang="en-GB" dirty="0"/>
              <a:t> interconnects computers and resources in a medium sized geographical location, larger than a LAN but smaller than WAN.  It would cover anything from a few building to entire cities and regions, for examples London.  This MAN usually has moderate to high data rates (faster than WANs) and may be used by many different organisation or individuals.  Sometimes a MAN is publically owned service.</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4</a:t>
            </a:fld>
            <a:endParaRPr lang="en-GB" dirty="0">
              <a:solidFill>
                <a:prstClr val="black"/>
              </a:solidFill>
            </a:endParaRPr>
          </a:p>
        </p:txBody>
      </p:sp>
    </p:spTree>
    <p:extLst>
      <p:ext uri="{BB962C8B-B14F-4D97-AF65-F5344CB8AC3E}">
        <p14:creationId xmlns:p14="http://schemas.microsoft.com/office/powerpoint/2010/main" val="3645725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and spelling must be 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40</a:t>
            </a:fld>
            <a:endParaRPr lang="en-GB" dirty="0"/>
          </a:p>
        </p:txBody>
      </p:sp>
    </p:spTree>
    <p:extLst>
      <p:ext uri="{BB962C8B-B14F-4D97-AF65-F5344CB8AC3E}">
        <p14:creationId xmlns:p14="http://schemas.microsoft.com/office/powerpoint/2010/main" val="273329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407845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When</a:t>
            </a:r>
            <a:r>
              <a:rPr lang="en-GB" sz="1200" kern="1200" baseline="0" dirty="0" smtClean="0">
                <a:solidFill>
                  <a:schemeClr val="tx1"/>
                </a:solidFill>
                <a:effectLst/>
                <a:latin typeface="+mn-lt"/>
                <a:ea typeface="+mn-ea"/>
                <a:cs typeface="+mn-cs"/>
              </a:rPr>
              <a:t> there are 10 systems then 45 connection are needed to connect all systems to all other systems.  Then this grows to 100’s the amount of connections becomes impractical (4950).   There are several solution to this.</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42</a:t>
            </a:fld>
            <a:endParaRPr lang="en-GB" dirty="0"/>
          </a:p>
        </p:txBody>
      </p:sp>
    </p:spTree>
    <p:extLst>
      <p:ext uri="{BB962C8B-B14F-4D97-AF65-F5344CB8AC3E}">
        <p14:creationId xmlns:p14="http://schemas.microsoft.com/office/powerpoint/2010/main" val="3585271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43</a:t>
            </a:fld>
            <a:endParaRPr lang="en-GB" dirty="0"/>
          </a:p>
        </p:txBody>
      </p:sp>
    </p:spTree>
    <p:extLst>
      <p:ext uri="{BB962C8B-B14F-4D97-AF65-F5344CB8AC3E}">
        <p14:creationId xmlns:p14="http://schemas.microsoft.com/office/powerpoint/2010/main" val="190085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Polling: </a:t>
            </a:r>
            <a:r>
              <a:rPr lang="en-GB" sz="1200" kern="1200" dirty="0" smtClean="0">
                <a:solidFill>
                  <a:schemeClr val="tx1"/>
                </a:solidFill>
                <a:effectLst/>
                <a:latin typeface="+mn-lt"/>
                <a:ea typeface="+mn-ea"/>
                <a:cs typeface="+mn-cs"/>
              </a:rPr>
              <a:t> This is the simplest way to grant systems access to a shared medium (line).  Typically a centralised controller checks connects to each node in turn if it wants to send data.  If it does then it is granted access to the medium (wire).  Once the node has finished the then goes to the next device in turn.  Once all devices have been ‘polled’ then the process repeats connecting to the first device in the series.  Polling is simple to design but becomes inefficient when there are random bursts of information, this is typical in most data networks.</a:t>
            </a:r>
          </a:p>
          <a:p>
            <a:r>
              <a:rPr lang="en-GB" sz="1200" kern="1200" dirty="0" smtClean="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44</a:t>
            </a:fld>
            <a:endParaRPr lang="en-GB" dirty="0"/>
          </a:p>
        </p:txBody>
      </p:sp>
    </p:spTree>
    <p:extLst>
      <p:ext uri="{BB962C8B-B14F-4D97-AF65-F5344CB8AC3E}">
        <p14:creationId xmlns:p14="http://schemas.microsoft.com/office/powerpoint/2010/main" val="2701110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Token Passing: </a:t>
            </a:r>
            <a:r>
              <a:rPr lang="en-GB" sz="1200" kern="1200" dirty="0" smtClean="0">
                <a:solidFill>
                  <a:schemeClr val="tx1"/>
                </a:solidFill>
                <a:effectLst/>
                <a:latin typeface="+mn-lt"/>
                <a:ea typeface="+mn-ea"/>
                <a:cs typeface="+mn-cs"/>
              </a:rPr>
              <a:t>In token passing schemes the nodes are connected have shared access to a medium is.  Access is granted when a node receives a token, a specially formatted packet of data.  When a device has the token it and transmit and receive information, when it is finished the token in then release for another system to hold.  In the case of token ring systems are logically connected in a ring one node to another and releasing the token simply means passing it to the next node in the ring.  In the case of token bus the token is transmitted on a shared wire (bus) a system takes the token when it is ready to transmit information.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45</a:t>
            </a:fld>
            <a:endParaRPr lang="en-GB" dirty="0"/>
          </a:p>
        </p:txBody>
      </p:sp>
    </p:spTree>
    <p:extLst>
      <p:ext uri="{BB962C8B-B14F-4D97-AF65-F5344CB8AC3E}">
        <p14:creationId xmlns:p14="http://schemas.microsoft.com/office/powerpoint/2010/main" val="130429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Contention</a:t>
            </a:r>
            <a:r>
              <a:rPr lang="en-GB" sz="1200" b="0" kern="1200" dirty="0" smtClean="0">
                <a:solidFill>
                  <a:schemeClr val="tx1"/>
                </a:solidFill>
                <a:effectLst/>
                <a:latin typeface="+mn-lt"/>
                <a:ea typeface="+mn-ea"/>
                <a:cs typeface="+mn-cs"/>
              </a:rPr>
              <a:t> is when many systems fight for</a:t>
            </a:r>
            <a:r>
              <a:rPr lang="en-GB" sz="1200" b="0" kern="1200" baseline="0" dirty="0" smtClean="0">
                <a:solidFill>
                  <a:schemeClr val="tx1"/>
                </a:solidFill>
                <a:effectLst/>
                <a:latin typeface="+mn-lt"/>
                <a:ea typeface="+mn-ea"/>
                <a:cs typeface="+mn-cs"/>
              </a:rPr>
              <a:t> access to a shared medium such as a copper cable.  If two systems transmit at the same time then the signal become corrupted.  There have been several schemes devised to manage this.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46</a:t>
            </a:fld>
            <a:endParaRPr lang="en-GB" dirty="0"/>
          </a:p>
        </p:txBody>
      </p:sp>
    </p:spTree>
    <p:extLst>
      <p:ext uri="{BB962C8B-B14F-4D97-AF65-F5344CB8AC3E}">
        <p14:creationId xmlns:p14="http://schemas.microsoft.com/office/powerpoint/2010/main" val="2117668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47</a:t>
            </a:fld>
            <a:endParaRPr lang="en-GB" dirty="0"/>
          </a:p>
        </p:txBody>
      </p:sp>
    </p:spTree>
    <p:extLst>
      <p:ext uri="{BB962C8B-B14F-4D97-AF65-F5344CB8AC3E}">
        <p14:creationId xmlns:p14="http://schemas.microsoft.com/office/powerpoint/2010/main" val="2819872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48</a:t>
            </a:fld>
            <a:endParaRPr lang="en-GB" dirty="0"/>
          </a:p>
        </p:txBody>
      </p:sp>
    </p:spTree>
    <p:extLst>
      <p:ext uri="{BB962C8B-B14F-4D97-AF65-F5344CB8AC3E}">
        <p14:creationId xmlns:p14="http://schemas.microsoft.com/office/powerpoint/2010/main" val="1873204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Aloha</a:t>
            </a:r>
            <a:r>
              <a:rPr lang="en-GB" sz="1200" kern="1200" dirty="0" smtClean="0">
                <a:solidFill>
                  <a:schemeClr val="tx1"/>
                </a:solidFill>
                <a:effectLst/>
                <a:latin typeface="+mn-lt"/>
                <a:ea typeface="+mn-ea"/>
                <a:cs typeface="+mn-cs"/>
              </a:rPr>
              <a:t>: This was created in Hawaii to transmit packet of data across a radio network from a remote systems to a central computer. Two frequencies were used the first to transmit the data, the second frequency was used by the central computer to broadcast all messages sent.  Sending nodes could then check if the signal had been transmitted without error or if another computer had corrupted the data by transmitting at the same time (termed a collision).  This was a free-for-all network every node transmitting whenever it needed to without regard other nodes on the network.  This was inefficient.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49</a:t>
            </a:fld>
            <a:endParaRPr lang="en-GB" dirty="0"/>
          </a:p>
        </p:txBody>
      </p:sp>
    </p:spTree>
    <p:extLst>
      <p:ext uri="{BB962C8B-B14F-4D97-AF65-F5344CB8AC3E}">
        <p14:creationId xmlns:p14="http://schemas.microsoft.com/office/powerpoint/2010/main" val="303681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PSTN– explain the following </a:t>
            </a:r>
          </a:p>
          <a:p>
            <a:endParaRPr lang="en-GB" b="1" dirty="0"/>
          </a:p>
          <a:p>
            <a:r>
              <a:rPr lang="en-GB" b="1" dirty="0"/>
              <a:t>Public Switched Telephone Networks (PSTN)</a:t>
            </a:r>
            <a:r>
              <a:rPr lang="en-GB" dirty="0"/>
              <a:t> is an aggregate of the world’s telephone networks.  It is owned by many different companies in many different countries, however they are interconnected for the mutual benefit of all people so that voice and data communications can be sent to any area in the world that is connected to the networks.  PSTN will include telephone lines, fibre optic tables, cellular networks and undersea cables. </a:t>
            </a:r>
          </a:p>
          <a:p>
            <a:r>
              <a:rPr lang="en-GB" dirty="0" smtClean="0"/>
              <a:t>.</a:t>
            </a:r>
            <a:endParaRPr lang="en-GB" dirty="0"/>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5</a:t>
            </a:fld>
            <a:endParaRPr lang="en-GB" dirty="0">
              <a:solidFill>
                <a:prstClr val="black"/>
              </a:solidFill>
            </a:endParaRPr>
          </a:p>
        </p:txBody>
      </p:sp>
    </p:spTree>
    <p:extLst>
      <p:ext uri="{BB962C8B-B14F-4D97-AF65-F5344CB8AC3E}">
        <p14:creationId xmlns:p14="http://schemas.microsoft.com/office/powerpoint/2010/main" val="40881622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Slotted Aloha:</a:t>
            </a:r>
            <a:r>
              <a:rPr lang="en-GB" sz="1200" kern="1200" dirty="0" smtClean="0">
                <a:solidFill>
                  <a:schemeClr val="tx1"/>
                </a:solidFill>
                <a:effectLst/>
                <a:latin typeface="+mn-lt"/>
                <a:ea typeface="+mn-ea"/>
                <a:cs typeface="+mn-cs"/>
              </a:rPr>
              <a:t> Was based on Aloha with one major modification.  Available time was broken up into time slots of a fixed length. These slots were of a fixed size and nodes could only transmit at the start of a time slot.  This reduced the likelihood of a collision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50</a:t>
            </a:fld>
            <a:endParaRPr lang="en-GB" dirty="0"/>
          </a:p>
        </p:txBody>
      </p:sp>
    </p:spTree>
    <p:extLst>
      <p:ext uri="{BB962C8B-B14F-4D97-AF65-F5344CB8AC3E}">
        <p14:creationId xmlns:p14="http://schemas.microsoft.com/office/powerpoint/2010/main" val="1096819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51</a:t>
            </a:fld>
            <a:endParaRPr lang="en-GB" dirty="0"/>
          </a:p>
        </p:txBody>
      </p:sp>
    </p:spTree>
    <p:extLst>
      <p:ext uri="{BB962C8B-B14F-4D97-AF65-F5344CB8AC3E}">
        <p14:creationId xmlns:p14="http://schemas.microsoft.com/office/powerpoint/2010/main" val="311295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52</a:t>
            </a:fld>
            <a:endParaRPr lang="en-GB" dirty="0"/>
          </a:p>
        </p:txBody>
      </p:sp>
    </p:spTree>
    <p:extLst>
      <p:ext uri="{BB962C8B-B14F-4D97-AF65-F5344CB8AC3E}">
        <p14:creationId xmlns:p14="http://schemas.microsoft.com/office/powerpoint/2010/main" val="3044437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53</a:t>
            </a:fld>
            <a:endParaRPr lang="en-GB" dirty="0"/>
          </a:p>
        </p:txBody>
      </p:sp>
    </p:spTree>
    <p:extLst>
      <p:ext uri="{BB962C8B-B14F-4D97-AF65-F5344CB8AC3E}">
        <p14:creationId xmlns:p14="http://schemas.microsoft.com/office/powerpoint/2010/main" val="507098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‘hidden station’ is explained by the above. A is transmitting to B but is out of range of C.  If C senses the media then it will incorrectly assume no there is no data transmission (because A is out if range).  C will then transmit to B causing a collision. </a:t>
            </a:r>
            <a:endParaRPr lang="en-GB"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54</a:t>
            </a:fld>
            <a:endParaRPr lang="en-GB" dirty="0"/>
          </a:p>
        </p:txBody>
      </p:sp>
    </p:spTree>
    <p:extLst>
      <p:ext uri="{BB962C8B-B14F-4D97-AF65-F5344CB8AC3E}">
        <p14:creationId xmlns:p14="http://schemas.microsoft.com/office/powerpoint/2010/main" val="398419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exposed station problem is demonstrated on the same diagram, if B transmits to A, C will detect this and falsely assume it cannot transmit to D.  C can in fact talk to D because A is out of range.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55</a:t>
            </a:fld>
            <a:endParaRPr lang="en-GB" dirty="0"/>
          </a:p>
        </p:txBody>
      </p:sp>
    </p:spTree>
    <p:extLst>
      <p:ext uri="{BB962C8B-B14F-4D97-AF65-F5344CB8AC3E}">
        <p14:creationId xmlns:p14="http://schemas.microsoft.com/office/powerpoint/2010/main" val="2484494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Collision Avoidance uses the following steps.  It listens before sending, if someone else is transmitting then it will wait a random time.  If no one is transmitting then a Ready-to-Send (RTS) message is sent embedded with the destination address.  Other nodes know that they must wait before transmitting.  The destination sends a Clear-To-Send message (CTS).  This informs the sender that it can start transmitting without fear of a collision.  Following this packets of data are transmitted and acknowledgement send (ACK).  Should an acknowledgement not be received the packet is re-transmitted.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56</a:t>
            </a:fld>
            <a:endParaRPr lang="en-GB" dirty="0"/>
          </a:p>
        </p:txBody>
      </p:sp>
    </p:spTree>
    <p:extLst>
      <p:ext uri="{BB962C8B-B14F-4D97-AF65-F5344CB8AC3E}">
        <p14:creationId xmlns:p14="http://schemas.microsoft.com/office/powerpoint/2010/main" val="358284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57</a:t>
            </a:fld>
            <a:endParaRPr lang="en-GB" dirty="0"/>
          </a:p>
        </p:txBody>
      </p:sp>
    </p:spTree>
    <p:extLst>
      <p:ext uri="{BB962C8B-B14F-4D97-AF65-F5344CB8AC3E}">
        <p14:creationId xmlns:p14="http://schemas.microsoft.com/office/powerpoint/2010/main" val="1374680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3066245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152646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pPr lvl="1"/>
            <a:r>
              <a:rPr lang="en-GB" b="1" dirty="0"/>
              <a:t>Packet Switched Data Network (PSDN)</a:t>
            </a:r>
            <a:r>
              <a:rPr lang="en-GB" dirty="0"/>
              <a:t> is a technique used for connecting networks over large areas.  Typically companies will ‘lease’ time from a provider (BT) and use a leased line to connect sites over geographical large areas.  It is not part of the standard PSTN network.  Many protocols have been used for this purpose in the past including X.25, Frame Relay,.  The term Packet switched implies data is broken down into small chunks (packets) as opposed to circuit switching (dedicating one line for all traffic).  </a:t>
            </a:r>
          </a:p>
          <a:p>
            <a:endParaRPr lang="en-GB" b="1" dirty="0" smtClean="0"/>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3831786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Point-to-point is</a:t>
            </a:r>
            <a:r>
              <a:rPr lang="en-GB" sz="1200" kern="1200" baseline="0" dirty="0" smtClean="0">
                <a:solidFill>
                  <a:schemeClr val="tx1"/>
                </a:solidFill>
                <a:effectLst/>
                <a:latin typeface="+mn-lt"/>
                <a:ea typeface="+mn-ea"/>
                <a:cs typeface="+mn-cs"/>
              </a:rPr>
              <a:t> connecting two sites together.  Can be connected using dedicated lease lines (expensive but guaranteed bandwidth) or using VPN over the internet, cheap but bandwidth not guaranteed.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60</a:t>
            </a:fld>
            <a:endParaRPr lang="en-GB" dirty="0"/>
          </a:p>
        </p:txBody>
      </p:sp>
    </p:spTree>
    <p:extLst>
      <p:ext uri="{BB962C8B-B14F-4D97-AF65-F5344CB8AC3E}">
        <p14:creationId xmlns:p14="http://schemas.microsoft.com/office/powerpoint/2010/main" val="3387956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Hub</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and spoke using same underlying links as point-to-point, however now many offices connect to one central site.  Therefore all traffic must go through the hub, in this case London.  For example to transmit information from Leeds to Bristol all information must go through the hub, London and visa versa.  This is a very common setup for organisation.</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61</a:t>
            </a:fld>
            <a:endParaRPr lang="en-GB" dirty="0"/>
          </a:p>
        </p:txBody>
      </p:sp>
    </p:spTree>
    <p:extLst>
      <p:ext uri="{BB962C8B-B14F-4D97-AF65-F5344CB8AC3E}">
        <p14:creationId xmlns:p14="http://schemas.microsoft.com/office/powerpoint/2010/main" val="3427103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Explain</a:t>
            </a: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New Roman" pitchFamily="-65" charset="0"/>
                <a:ea typeface="MS PGothic" pitchFamily="34" charset="-128"/>
                <a:cs typeface="ＭＳ Ｐゴシック" pitchFamily="-65" charset="-128"/>
              </a:rPr>
              <a:t>Full 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have a link to all other offices.  So that each site has four outbound connections.  This means there is both a direct link to another site, for example Bristol is connected directly to Manchester.  It also means there are many indirect alternative routes for example Bristol can communicate to Manchester through Leeds.  This provides redundancy, alternative routes should one link fail.  Because of the number of lines this is expensive.   </a:t>
            </a:r>
            <a:endParaRPr lang="en-GB" sz="1200" kern="1200" dirty="0" smtClean="0">
              <a:solidFill>
                <a:schemeClr val="tx1"/>
              </a:solidFill>
              <a:effectLst/>
              <a:latin typeface="Times New Roman" pitchFamily="-65" charset="0"/>
              <a:ea typeface="MS PGothic" pitchFamily="34" charset="-128"/>
              <a:cs typeface="ＭＳ Ｐゴシック" pitchFamily="-65" charset="-128"/>
            </a:endParaRP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62</a:t>
            </a:fld>
            <a:endParaRPr lang="en-GB" dirty="0"/>
          </a:p>
        </p:txBody>
      </p:sp>
    </p:spTree>
    <p:extLst>
      <p:ext uri="{BB962C8B-B14F-4D97-AF65-F5344CB8AC3E}">
        <p14:creationId xmlns:p14="http://schemas.microsoft.com/office/powerpoint/2010/main" val="2197186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Partial</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a:t>
            </a:r>
            <a:r>
              <a:rPr lang="en-GB" sz="1200" kern="1200" dirty="0" smtClean="0">
                <a:solidFill>
                  <a:schemeClr val="tx1"/>
                </a:solidFill>
                <a:effectLst/>
                <a:latin typeface="Times New Roman" pitchFamily="-65" charset="0"/>
                <a:ea typeface="MS PGothic" pitchFamily="34" charset="-128"/>
                <a:cs typeface="ＭＳ Ｐゴシック" pitchFamily="-65" charset="-128"/>
              </a:rPr>
              <a:t>mesh</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uses the same underlying links as point-to-point, however now all offices one or more links.  This is a half-way-house to a full mesh, cheaper but still with some redundancy.  For example Birmingham has two routes out whereas Bristol has 3.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63</a:t>
            </a:fld>
            <a:endParaRPr lang="en-GB" dirty="0"/>
          </a:p>
        </p:txBody>
      </p:sp>
    </p:spTree>
    <p:extLst>
      <p:ext uri="{BB962C8B-B14F-4D97-AF65-F5344CB8AC3E}">
        <p14:creationId xmlns:p14="http://schemas.microsoft.com/office/powerpoint/2010/main" val="1700113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64</a:t>
            </a:fld>
            <a:endParaRPr lang="en-GB" dirty="0"/>
          </a:p>
        </p:txBody>
      </p:sp>
    </p:spTree>
    <p:extLst>
      <p:ext uri="{BB962C8B-B14F-4D97-AF65-F5344CB8AC3E}">
        <p14:creationId xmlns:p14="http://schemas.microsoft.com/office/powerpoint/2010/main" val="3028648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Packet switched data</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networks for example BT’s </a:t>
            </a:r>
            <a:r>
              <a:rPr lang="en-GB" sz="1200" b="0" i="0" kern="1200" dirty="0" smtClean="0">
                <a:solidFill>
                  <a:schemeClr val="tx1"/>
                </a:solidFill>
                <a:effectLst/>
                <a:latin typeface="Times New Roman" pitchFamily="-65" charset="0"/>
                <a:ea typeface="MS PGothic" pitchFamily="34" charset="-128"/>
                <a:cs typeface="ＭＳ Ｐゴシック" pitchFamily="-65" charset="-128"/>
              </a:rPr>
              <a:t>Multi-Protocol Label Switching allows connection to WANS</a:t>
            </a:r>
            <a:r>
              <a:rPr lang="en-GB" sz="1200" b="0" i="0" kern="1200" baseline="0" dirty="0" smtClean="0">
                <a:solidFill>
                  <a:schemeClr val="tx1"/>
                </a:solidFill>
                <a:effectLst/>
                <a:latin typeface="Times New Roman" pitchFamily="-65" charset="0"/>
                <a:ea typeface="MS PGothic" pitchFamily="34" charset="-128"/>
                <a:cs typeface="ＭＳ Ｐゴシック" pitchFamily="-65" charset="-128"/>
              </a:rPr>
              <a:t> through PSDN.  A permanent virtual circuit is created between each site to be connected.  Once created this remains in place even if there is no data travelling down the connection.  Because of this users are charged for the time they use the system not on demand.  There is a guaranteed bandwidth available at all times.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65</a:t>
            </a:fld>
            <a:endParaRPr lang="en-GB" dirty="0"/>
          </a:p>
        </p:txBody>
      </p:sp>
    </p:spTree>
    <p:extLst>
      <p:ext uri="{BB962C8B-B14F-4D97-AF65-F5344CB8AC3E}">
        <p14:creationId xmlns:p14="http://schemas.microsoft.com/office/powerpoint/2010/main" val="31040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Times New Roman" pitchFamily="-65" charset="0"/>
                <a:ea typeface="MS PGothic" pitchFamily="34" charset="-128"/>
                <a:cs typeface="ＭＳ Ｐゴシック" pitchFamily="-65" charset="-128"/>
              </a:rPr>
              <a:t>Each office is connected to the nearest Point-of-Presence an access point provided normally by a telco</a:t>
            </a:r>
            <a:r>
              <a:rPr lang="en-GB" sz="1200" kern="1200" baseline="0" dirty="0" smtClean="0">
                <a:solidFill>
                  <a:schemeClr val="tx1"/>
                </a:solidFill>
                <a:effectLst/>
                <a:latin typeface="Times New Roman" pitchFamily="-65" charset="0"/>
                <a:ea typeface="MS PGothic" pitchFamily="34" charset="-128"/>
                <a:cs typeface="ＭＳ Ｐゴシック" pitchFamily="-65" charset="-128"/>
              </a:rPr>
              <a:t> (for example BT).   All other offices are connected to their local point-of-presence.  The nearest point that can be used to access the PSDN cloud from the telco.  This connection may need a dedicated leased line.  PSDN can be cheaper than maintaining a WAN which may need multiple redundant links. </a:t>
            </a: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66</a:t>
            </a:fld>
            <a:endParaRPr lang="en-GB" dirty="0"/>
          </a:p>
        </p:txBody>
      </p:sp>
    </p:spTree>
    <p:extLst>
      <p:ext uri="{BB962C8B-B14F-4D97-AF65-F5344CB8AC3E}">
        <p14:creationId xmlns:p14="http://schemas.microsoft.com/office/powerpoint/2010/main" val="938218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67</a:t>
            </a:fld>
            <a:endParaRPr lang="en-GB" dirty="0">
              <a:solidFill>
                <a:prstClr val="black"/>
              </a:solidFill>
            </a:endParaRPr>
          </a:p>
        </p:txBody>
      </p:sp>
    </p:spTree>
    <p:extLst>
      <p:ext uri="{BB962C8B-B14F-4D97-AF65-F5344CB8AC3E}">
        <p14:creationId xmlns:p14="http://schemas.microsoft.com/office/powerpoint/2010/main" val="739177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68</a:t>
            </a:fld>
            <a:endParaRPr lang="en-GB" dirty="0"/>
          </a:p>
        </p:txBody>
      </p:sp>
    </p:spTree>
    <p:extLst>
      <p:ext uri="{BB962C8B-B14F-4D97-AF65-F5344CB8AC3E}">
        <p14:creationId xmlns:p14="http://schemas.microsoft.com/office/powerpoint/2010/main" val="376561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69</a:t>
            </a:fld>
            <a:endParaRPr lang="en-GB" dirty="0"/>
          </a:p>
        </p:txBody>
      </p:sp>
    </p:spTree>
    <p:extLst>
      <p:ext uri="{BB962C8B-B14F-4D97-AF65-F5344CB8AC3E}">
        <p14:creationId xmlns:p14="http://schemas.microsoft.com/office/powerpoint/2010/main" val="410026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will not have experienced the definition of PSDN</a:t>
            </a:r>
          </a:p>
          <a:p>
            <a:pPr marL="171450" indent="-171450">
              <a:buFont typeface="Arial" panose="020B0604020202020204" pitchFamily="34" charset="0"/>
              <a:buChar char="•"/>
            </a:pPr>
            <a:r>
              <a:rPr lang="en-GB" dirty="0" smtClean="0"/>
              <a:t>Point out that packet switching and circuit switching will be mentioned later and is often the key difference between LAN and WAN</a:t>
            </a:r>
          </a:p>
          <a:p>
            <a:pPr marL="171450" indent="-171450">
              <a:buFont typeface="Arial" panose="020B0604020202020204" pitchFamily="34" charset="0"/>
              <a:buChar char="•"/>
            </a:pPr>
            <a:r>
              <a:rPr lang="en-GB" dirty="0" smtClean="0"/>
              <a:t>Ask what is</a:t>
            </a:r>
            <a:r>
              <a:rPr lang="en-GB" baseline="0" dirty="0" smtClean="0"/>
              <a:t> the difference between analogue and digital.  Digital encoding will be a major part in the next sections</a:t>
            </a:r>
            <a:endParaRPr lang="en-GB" dirty="0"/>
          </a:p>
          <a:p>
            <a:pPr marL="171450" indent="-171450">
              <a:buFont typeface="Arial" panose="020B0604020202020204" pitchFamily="34" charset="0"/>
              <a:buChar char="•"/>
            </a:pPr>
            <a:r>
              <a:rPr lang="en-GB" b="1" dirty="0" smtClean="0"/>
              <a:t>Explain the following </a:t>
            </a:r>
          </a:p>
          <a:p>
            <a:pPr lvl="1"/>
            <a:endParaRPr lang="en-GB" b="1" dirty="0"/>
          </a:p>
          <a:p>
            <a:r>
              <a:rPr lang="en-GB" sz="1200" b="1" kern="1200" dirty="0" smtClean="0">
                <a:solidFill>
                  <a:schemeClr val="tx1"/>
                </a:solidFill>
                <a:effectLst/>
                <a:latin typeface="+mn-lt"/>
                <a:ea typeface="+mn-ea"/>
                <a:cs typeface="+mn-cs"/>
              </a:rPr>
              <a:t>Integrated Services Digital Network (ISDN) </a:t>
            </a:r>
            <a:r>
              <a:rPr lang="en-GB" sz="1200" kern="1200" dirty="0" smtClean="0">
                <a:solidFill>
                  <a:schemeClr val="tx1"/>
                </a:solidFill>
                <a:effectLst/>
                <a:latin typeface="+mn-lt"/>
                <a:ea typeface="+mn-ea"/>
                <a:cs typeface="+mn-cs"/>
              </a:rPr>
              <a:t>is a set of standards used transmit voice, video and data over traditional public switched telephone networks.  Design primarily carry voice with addition services all combined into a single line.  Both voice and data are encoded digitally however ISDN is circuit switched, one dedicated line transmits data as opposed to information being broken into packets.  It provides channels of 64Kb/s and several channels we used to provide 128Kb/s both up and downstream.  It has been used for internet connections for Small Businesses and still used for some video conferencing.  Other technology is increasingly being used for this purpose for example (DSL) / Cable.</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2553324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Circuit Switching: </a:t>
            </a:r>
            <a:r>
              <a:rPr lang="en-GB" sz="1200" kern="1200" dirty="0" smtClean="0">
                <a:solidFill>
                  <a:schemeClr val="tx1"/>
                </a:solidFill>
                <a:effectLst/>
                <a:latin typeface="+mn-lt"/>
                <a:ea typeface="+mn-ea"/>
                <a:cs typeface="+mn-cs"/>
              </a:rPr>
              <a:t>This is the type of switching that is used for telephone lines (PSTN) and integrated digital services (ISDN).  In circuit switching a dedicate communication path between switch nodes is defined before between two end devices.  Therefore a physical, electrical network path must be created between the source and destination before any network traffic can flow.  This path is called a circuit and remains unchanged for the duration of the communication and terminated at the end of the communication.  Circuit switched networks allow for easy allocation of a guaranteed bandwidth, but not for re-routing of traffic in the case of failure.  Bandwidth however may be wasted because of there is no flow of traffic between the source and destination, it is not allocated for other uses.  One type of circuit-switched public data network (CSPDN), which transports data on circuit-switched networks using the X.21 protocol.   Other protocols used on Circuit Switched Networks include Point-To-Point protocol and High-Level-Data Link Control (HDLC)</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70</a:t>
            </a:fld>
            <a:endParaRPr lang="en-GB" dirty="0"/>
          </a:p>
        </p:txBody>
      </p:sp>
    </p:spTree>
    <p:extLst>
      <p:ext uri="{BB962C8B-B14F-4D97-AF65-F5344CB8AC3E}">
        <p14:creationId xmlns:p14="http://schemas.microsoft.com/office/powerpoint/2010/main" val="19172748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71</a:t>
            </a:fld>
            <a:endParaRPr lang="en-GB" dirty="0"/>
          </a:p>
        </p:txBody>
      </p:sp>
    </p:spTree>
    <p:extLst>
      <p:ext uri="{BB962C8B-B14F-4D97-AF65-F5344CB8AC3E}">
        <p14:creationId xmlns:p14="http://schemas.microsoft.com/office/powerpoint/2010/main" val="93874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 virtual</a:t>
            </a:r>
            <a:r>
              <a:rPr lang="en-GB" sz="1200" kern="1200" baseline="0" dirty="0" smtClean="0">
                <a:solidFill>
                  <a:schemeClr val="tx1"/>
                </a:solidFill>
                <a:effectLst/>
                <a:latin typeface="+mn-lt"/>
                <a:ea typeface="+mn-ea"/>
                <a:cs typeface="+mn-cs"/>
              </a:rPr>
              <a:t> circuit is created first, then data from may systems/computers is broken down into chunks (packets).  These packets all follow the same route and then the virtual circuit is broken down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72</a:t>
            </a:fld>
            <a:endParaRPr lang="en-GB" dirty="0"/>
          </a:p>
        </p:txBody>
      </p:sp>
    </p:spTree>
    <p:extLst>
      <p:ext uri="{BB962C8B-B14F-4D97-AF65-F5344CB8AC3E}">
        <p14:creationId xmlns:p14="http://schemas.microsoft.com/office/powerpoint/2010/main" val="2929877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r>
              <a:rPr lang="en-GB" baseline="0" dirty="0" smtClean="0"/>
              <a:t> Students should be familiar with packet switching ask them to explain the diagram</a:t>
            </a:r>
          </a:p>
          <a:p>
            <a:r>
              <a:rPr lang="en-GB" baseline="0" dirty="0" smtClean="0"/>
              <a:t>Explain – packets may take different routes, even for the same file and the order could be random part 2 arriving before part 1.</a:t>
            </a:r>
          </a:p>
          <a:p>
            <a:endParaRPr lang="en-GB" dirty="0" smtClean="0"/>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73</a:t>
            </a:fld>
            <a:endParaRPr lang="en-GB" dirty="0"/>
          </a:p>
        </p:txBody>
      </p:sp>
    </p:spTree>
    <p:extLst>
      <p:ext uri="{BB962C8B-B14F-4D97-AF65-F5344CB8AC3E}">
        <p14:creationId xmlns:p14="http://schemas.microsoft.com/office/powerpoint/2010/main" val="4292948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baseline="0" dirty="0" smtClean="0">
                <a:solidFill>
                  <a:schemeClr val="tx1"/>
                </a:solidFill>
                <a:effectLst/>
                <a:latin typeface="+mn-lt"/>
                <a:ea typeface="+mn-ea"/>
                <a:cs typeface="+mn-cs"/>
              </a:rPr>
              <a:t>applied</a:t>
            </a:r>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74</a:t>
            </a:fld>
            <a:endParaRPr lang="en-GB" dirty="0"/>
          </a:p>
        </p:txBody>
      </p:sp>
    </p:spTree>
    <p:extLst>
      <p:ext uri="{BB962C8B-B14F-4D97-AF65-F5344CB8AC3E}">
        <p14:creationId xmlns:p14="http://schemas.microsoft.com/office/powerpoint/2010/main" val="25486777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2027334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76</a:t>
            </a:fld>
            <a:endParaRPr lang="en-GB" dirty="0"/>
          </a:p>
        </p:txBody>
      </p:sp>
    </p:spTree>
    <p:extLst>
      <p:ext uri="{BB962C8B-B14F-4D97-AF65-F5344CB8AC3E}">
        <p14:creationId xmlns:p14="http://schemas.microsoft.com/office/powerpoint/2010/main" val="35826293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Static Routes </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Created by administrator</a:t>
            </a:r>
          </a:p>
          <a:p>
            <a:pPr marL="171450" indent="-171450">
              <a:buFont typeface="Arial" panose="020B0604020202020204" pitchFamily="34" charset="0"/>
              <a:buChar char="•"/>
            </a:pPr>
            <a:r>
              <a:rPr lang="en-GB" sz="1200" kern="1200" dirty="0" smtClean="0">
                <a:solidFill>
                  <a:schemeClr val="tx1"/>
                </a:solidFill>
                <a:effectLst/>
                <a:latin typeface="+mn-lt"/>
                <a:ea typeface="+mn-ea"/>
                <a:cs typeface="+mn-cs"/>
              </a:rPr>
              <a:t>Easy</a:t>
            </a:r>
            <a:r>
              <a:rPr lang="en-GB" sz="1200" kern="1200" baseline="0" dirty="0" smtClean="0">
                <a:solidFill>
                  <a:schemeClr val="tx1"/>
                </a:solidFill>
                <a:effectLst/>
                <a:latin typeface="+mn-lt"/>
                <a:ea typeface="+mn-ea"/>
                <a:cs typeface="+mn-cs"/>
              </a:rPr>
              <a:t> to start with</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However when the network changes – more routers manual changes are needed</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Complex networks (Internet need dynamic routing)</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77</a:t>
            </a:fld>
            <a:endParaRPr lang="en-GB" dirty="0"/>
          </a:p>
        </p:txBody>
      </p:sp>
    </p:spTree>
    <p:extLst>
      <p:ext uri="{BB962C8B-B14F-4D97-AF65-F5344CB8AC3E}">
        <p14:creationId xmlns:p14="http://schemas.microsoft.com/office/powerpoint/2010/main" val="4193094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78</a:t>
            </a:fld>
            <a:endParaRPr lang="en-GB" dirty="0"/>
          </a:p>
        </p:txBody>
      </p:sp>
    </p:spTree>
    <p:extLst>
      <p:ext uri="{BB962C8B-B14F-4D97-AF65-F5344CB8AC3E}">
        <p14:creationId xmlns:p14="http://schemas.microsoft.com/office/powerpoint/2010/main" val="32382265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Explain RIP is older form of networking.  It only uses number of hops and therefor if a router fails the route will not change quickly updates sent node-to-node and may take some time.  The process of systems adapting to change is called convergence.</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RIP is classful and routing protocol and can only manage standard class A.B,C however RIPv2 can handle variable length masks – this is the protocol that would be used in modern systems</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79</a:t>
            </a:fld>
            <a:endParaRPr lang="en-GB" dirty="0"/>
          </a:p>
        </p:txBody>
      </p:sp>
    </p:spTree>
    <p:extLst>
      <p:ext uri="{BB962C8B-B14F-4D97-AF65-F5344CB8AC3E}">
        <p14:creationId xmlns:p14="http://schemas.microsoft.com/office/powerpoint/2010/main" val="4124898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endParaRPr lang="en-GB" b="1" dirty="0" smtClean="0"/>
          </a:p>
          <a:p>
            <a:r>
              <a:rPr lang="en-GB" b="1" dirty="0" smtClean="0"/>
              <a:t>Students </a:t>
            </a:r>
            <a:r>
              <a:rPr lang="en-GB" b="0" dirty="0" smtClean="0"/>
              <a:t>–</a:t>
            </a:r>
            <a:r>
              <a:rPr lang="en-GB" b="0" baseline="0" dirty="0" smtClean="0"/>
              <a:t> should have talked about satellite communication before </a:t>
            </a:r>
            <a:endParaRPr lang="en-GB" b="1" dirty="0" smtClean="0"/>
          </a:p>
          <a:p>
            <a:pPr marL="171450" indent="-171450">
              <a:buFont typeface="Arial" panose="020B0604020202020204" pitchFamily="34" charset="0"/>
              <a:buChar char="•"/>
            </a:pPr>
            <a:r>
              <a:rPr lang="en-GB" dirty="0" smtClean="0"/>
              <a:t>Identify key points – latency due to signal distance.</a:t>
            </a:r>
            <a:r>
              <a:rPr lang="en-GB" baseline="0" dirty="0" smtClean="0"/>
              <a:t> High cost low bandwidth.  Normally last resort communications. </a:t>
            </a:r>
            <a:endParaRPr lang="en-GB" dirty="0"/>
          </a:p>
          <a:p>
            <a:pPr lvl="1"/>
            <a:endParaRPr lang="en-GB" b="1" dirty="0"/>
          </a:p>
          <a:p>
            <a:r>
              <a:rPr lang="en-GB" sz="1200" b="1" kern="1200" dirty="0" smtClean="0">
                <a:solidFill>
                  <a:schemeClr val="tx1"/>
                </a:solidFill>
                <a:effectLst/>
                <a:latin typeface="+mn-lt"/>
                <a:ea typeface="+mn-ea"/>
                <a:cs typeface="+mn-cs"/>
              </a:rPr>
              <a:t>Satellite networks </a:t>
            </a:r>
            <a:r>
              <a:rPr lang="en-GB" sz="1200" kern="1200" dirty="0" smtClean="0">
                <a:solidFill>
                  <a:schemeClr val="tx1"/>
                </a:solidFill>
                <a:effectLst/>
                <a:latin typeface="+mn-lt"/>
                <a:ea typeface="+mn-ea"/>
                <a:cs typeface="+mn-cs"/>
              </a:rPr>
              <a:t>are used to gain connect networks that typically have no other option, usually because of their remote location and lack of telecommunication provider alternatives.  Access to satellites is gain via third part communications companies.  Signals are transmitted to communications satellites in orbit around the earth and relayed back to a central location where they are typically connected to larger communications networks such as the internet.  </a:t>
            </a:r>
          </a:p>
          <a:p>
            <a:r>
              <a:rPr lang="en-GB" sz="1200" kern="1200" dirty="0" smtClean="0">
                <a:solidFill>
                  <a:schemeClr val="tx1"/>
                </a:solidFill>
                <a:effectLst/>
                <a:latin typeface="+mn-lt"/>
                <a:ea typeface="+mn-ea"/>
                <a:cs typeface="+mn-cs"/>
              </a:rPr>
              <a:t> </a:t>
            </a:r>
          </a:p>
          <a:p>
            <a:endParaRPr lang="en-GB" b="1" dirty="0"/>
          </a:p>
          <a:p>
            <a:r>
              <a:rPr lang="en-GB" dirty="0"/>
              <a:t> </a:t>
            </a:r>
          </a:p>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solidFill>
                  <a:prstClr val="black"/>
                </a:solidFill>
              </a:rPr>
              <a:pPr/>
              <a:t>8</a:t>
            </a:fld>
            <a:endParaRPr lang="en-GB" dirty="0">
              <a:solidFill>
                <a:prstClr val="black"/>
              </a:solidFill>
            </a:endParaRPr>
          </a:p>
        </p:txBody>
      </p:sp>
    </p:spTree>
    <p:extLst>
      <p:ext uri="{BB962C8B-B14F-4D97-AF65-F5344CB8AC3E}">
        <p14:creationId xmlns:p14="http://schemas.microsoft.com/office/powerpoint/2010/main" val="15193995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a:t>
            </a:r>
          </a:p>
          <a:p>
            <a:r>
              <a:rPr lang="en-GB" sz="1200" kern="1200" dirty="0" smtClean="0">
                <a:solidFill>
                  <a:schemeClr val="tx1"/>
                </a:solidFill>
                <a:effectLst/>
                <a:latin typeface="+mn-lt"/>
                <a:ea typeface="+mn-ea"/>
                <a:cs typeface="+mn-cs"/>
              </a:rPr>
              <a:t>Dynamic</a:t>
            </a:r>
            <a:r>
              <a:rPr lang="en-GB" sz="1200" kern="1200" baseline="0" dirty="0" smtClean="0">
                <a:solidFill>
                  <a:schemeClr val="tx1"/>
                </a:solidFill>
                <a:effectLst/>
                <a:latin typeface="+mn-lt"/>
                <a:ea typeface="+mn-ea"/>
                <a:cs typeface="+mn-cs"/>
              </a:rPr>
              <a:t> protocols</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Link state calculate metrics such as link speed (instead of number of hops – distance vector)</a:t>
            </a:r>
          </a:p>
          <a:p>
            <a:pPr marL="171450" indent="-171450">
              <a:buFont typeface="Arial" panose="020B0604020202020204" pitchFamily="34" charset="0"/>
              <a:buChar char="•"/>
            </a:pPr>
            <a:r>
              <a:rPr lang="en-GB" sz="1200" kern="1200" baseline="0" dirty="0" smtClean="0">
                <a:solidFill>
                  <a:schemeClr val="tx1"/>
                </a:solidFill>
                <a:effectLst/>
                <a:latin typeface="+mn-lt"/>
                <a:ea typeface="+mn-ea"/>
                <a:cs typeface="+mn-cs"/>
              </a:rPr>
              <a:t>OSPF is an example if this that uses Dijkstra’s algorithm </a:t>
            </a:r>
          </a:p>
          <a:p>
            <a:pPr marL="171450"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80</a:t>
            </a:fld>
            <a:endParaRPr lang="en-GB" dirty="0"/>
          </a:p>
        </p:txBody>
      </p:sp>
    </p:spTree>
    <p:extLst>
      <p:ext uri="{BB962C8B-B14F-4D97-AF65-F5344CB8AC3E}">
        <p14:creationId xmlns:p14="http://schemas.microsoft.com/office/powerpoint/2010/main" val="17927331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81</a:t>
            </a:fld>
            <a:endParaRPr lang="en-GB" dirty="0"/>
          </a:p>
        </p:txBody>
      </p:sp>
    </p:spTree>
    <p:extLst>
      <p:ext uri="{BB962C8B-B14F-4D97-AF65-F5344CB8AC3E}">
        <p14:creationId xmlns:p14="http://schemas.microsoft.com/office/powerpoint/2010/main" val="2763118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43000" y="687388"/>
            <a:ext cx="4572000" cy="3429000"/>
          </a:xfrm>
          <a:ln/>
        </p:spPr>
      </p:sp>
      <p:sp>
        <p:nvSpPr>
          <p:cNvPr id="27651" name="Rectangle 3"/>
          <p:cNvSpPr>
            <a:spLocks noGrp="1" noChangeArrowheads="1"/>
          </p:cNvSpPr>
          <p:nvPr>
            <p:ph type="body" idx="1"/>
          </p:nvPr>
        </p:nvSpPr>
        <p:spPr>
          <a:xfrm>
            <a:off x="684213" y="4343400"/>
            <a:ext cx="5489575" cy="4113213"/>
          </a:xfrm>
          <a:noFill/>
          <a:ln/>
        </p:spPr>
        <p:txBody>
          <a:bodyPr/>
          <a:lstStyle/>
          <a:p>
            <a:pPr eaLnBrk="1" hangingPunct="1"/>
            <a:endParaRPr lang="en-US" dirty="0" smtClean="0"/>
          </a:p>
        </p:txBody>
      </p:sp>
    </p:spTree>
    <p:extLst>
      <p:ext uri="{BB962C8B-B14F-4D97-AF65-F5344CB8AC3E}">
        <p14:creationId xmlns:p14="http://schemas.microsoft.com/office/powerpoint/2010/main" val="729981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83</a:t>
            </a:fld>
            <a:endParaRPr lang="en-GB" dirty="0"/>
          </a:p>
        </p:txBody>
      </p:sp>
    </p:spTree>
    <p:extLst>
      <p:ext uri="{BB962C8B-B14F-4D97-AF65-F5344CB8AC3E}">
        <p14:creationId xmlns:p14="http://schemas.microsoft.com/office/powerpoint/2010/main" val="68787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84</a:t>
            </a:fld>
            <a:endParaRPr lang="en-GB" dirty="0"/>
          </a:p>
        </p:txBody>
      </p:sp>
    </p:spTree>
    <p:extLst>
      <p:ext uri="{BB962C8B-B14F-4D97-AF65-F5344CB8AC3E}">
        <p14:creationId xmlns:p14="http://schemas.microsoft.com/office/powerpoint/2010/main" val="41956450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85</a:t>
            </a:fld>
            <a:endParaRPr lang="en-GB" dirty="0"/>
          </a:p>
        </p:txBody>
      </p:sp>
    </p:spTree>
    <p:extLst>
      <p:ext uri="{BB962C8B-B14F-4D97-AF65-F5344CB8AC3E}">
        <p14:creationId xmlns:p14="http://schemas.microsoft.com/office/powerpoint/2010/main" val="25367418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Amplitude Shift Keying (ASK): </a:t>
            </a:r>
            <a:r>
              <a:rPr lang="en-GB" sz="1200" kern="1200" dirty="0" smtClean="0">
                <a:solidFill>
                  <a:schemeClr val="tx1"/>
                </a:solidFill>
                <a:effectLst/>
                <a:latin typeface="+mn-lt"/>
                <a:ea typeface="+mn-ea"/>
                <a:cs typeface="+mn-cs"/>
              </a:rPr>
              <a:t>Uses are carrier electrical signal usually a sine wave.  The amplitude of the sine wave is variance to encode the digital signal whist wave frequency and phase are kept constant.  In its simplest form 0 is absence of any amplitude and 1 is represented by presence of an amplitude.</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86</a:t>
            </a:fld>
            <a:endParaRPr lang="en-GB" dirty="0"/>
          </a:p>
        </p:txBody>
      </p:sp>
    </p:spTree>
    <p:extLst>
      <p:ext uri="{BB962C8B-B14F-4D97-AF65-F5344CB8AC3E}">
        <p14:creationId xmlns:p14="http://schemas.microsoft.com/office/powerpoint/2010/main" val="2681323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Frequency Shift Keying (FSK): </a:t>
            </a: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In frequency shift keying two different frequencies of sine waves are used to represent 0 and 1.   See below where the distance between the peaks is smaller at the start and hence the frequency higher, representing a 1.  A zero is represented by peaks of larger distance and hence a lower frequency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87</a:t>
            </a:fld>
            <a:endParaRPr lang="en-GB" dirty="0"/>
          </a:p>
        </p:txBody>
      </p:sp>
    </p:spTree>
    <p:extLst>
      <p:ext uri="{BB962C8B-B14F-4D97-AF65-F5344CB8AC3E}">
        <p14:creationId xmlns:p14="http://schemas.microsoft.com/office/powerpoint/2010/main" val="34305071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Phase Shift Keying (PSK):</a:t>
            </a:r>
            <a:r>
              <a:rPr lang="en-GB" sz="1200" kern="1200" dirty="0" smtClean="0">
                <a:solidFill>
                  <a:schemeClr val="tx1"/>
                </a:solidFill>
                <a:effectLst/>
                <a:latin typeface="+mn-lt"/>
                <a:ea typeface="+mn-ea"/>
                <a:cs typeface="+mn-cs"/>
              </a:rPr>
              <a:t> Uses a carrier electrical signal however the binary signal is encoded for example with zero representing and unchanged sine wave (see below 0-1 time period).  A one is represented by shifting the sine wave by a predefined amount.  In the below time periods 1-5 each wave have been shifted half a cycle to the right.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88</a:t>
            </a:fld>
            <a:endParaRPr lang="en-GB" dirty="0"/>
          </a:p>
        </p:txBody>
      </p:sp>
    </p:spTree>
    <p:extLst>
      <p:ext uri="{BB962C8B-B14F-4D97-AF65-F5344CB8AC3E}">
        <p14:creationId xmlns:p14="http://schemas.microsoft.com/office/powerpoint/2010/main" val="33018340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mn-lt"/>
                <a:ea typeface="+mn-ea"/>
                <a:cs typeface="+mn-cs"/>
              </a:rPr>
              <a:t>Quadratic shift keying</a:t>
            </a:r>
            <a:r>
              <a:rPr lang="en-GB" sz="1200" kern="1200" dirty="0" smtClean="0">
                <a:solidFill>
                  <a:schemeClr val="tx1"/>
                </a:solidFill>
                <a:effectLst/>
                <a:latin typeface="+mn-lt"/>
                <a:ea typeface="+mn-ea"/>
                <a:cs typeface="+mn-cs"/>
              </a:rPr>
              <a:t> is a more efficient way of encoding phase shifts.  Two bit can be represented by difference amount of phase shift.  As in the below where 0 is resented by no phase change, binary 10 represented by a shift of to the left, binary 01 by further shift to the left 90° and so on.  </a:t>
            </a:r>
          </a:p>
          <a:p>
            <a:pPr marL="628650" lvl="1" indent="-171450">
              <a:buFont typeface="Arial" panose="020B0604020202020204" pitchFamily="34" charset="0"/>
              <a:buChar char="•"/>
            </a:pPr>
            <a:endParaRPr lang="en-GB" sz="1200" kern="1200" baseline="0" dirty="0" smtClean="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5A7CBC-0280-4203-A47B-A37B6F0E65F4}" type="slidenum">
              <a:rPr lang="en-GB" smtClean="0"/>
              <a:pPr/>
              <a:t>89</a:t>
            </a:fld>
            <a:endParaRPr lang="en-GB" dirty="0"/>
          </a:p>
        </p:txBody>
      </p:sp>
    </p:spTree>
    <p:extLst>
      <p:ext uri="{BB962C8B-B14F-4D97-AF65-F5344CB8AC3E}">
        <p14:creationId xmlns:p14="http://schemas.microsoft.com/office/powerpoint/2010/main" val="210517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a:t>
            </a:fld>
            <a:endParaRPr lang="en-GB" dirty="0"/>
          </a:p>
        </p:txBody>
      </p:sp>
    </p:spTree>
    <p:extLst>
      <p:ext uri="{BB962C8B-B14F-4D97-AF65-F5344CB8AC3E}">
        <p14:creationId xmlns:p14="http://schemas.microsoft.com/office/powerpoint/2010/main" val="24930788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25A7CBC-0280-4203-A47B-A37B6F0E65F4}" type="slidenum">
              <a:rPr lang="en-GB" smtClean="0"/>
              <a:pPr/>
              <a:t>90</a:t>
            </a:fld>
            <a:endParaRPr lang="en-GB" dirty="0"/>
          </a:p>
        </p:txBody>
      </p:sp>
    </p:spTree>
    <p:extLst>
      <p:ext uri="{BB962C8B-B14F-4D97-AF65-F5344CB8AC3E}">
        <p14:creationId xmlns:p14="http://schemas.microsoft.com/office/powerpoint/2010/main" val="3536201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jpeg"/><Relationship Id="rId4" Type="http://schemas.openxmlformats.org/officeDocument/2006/relationships/hyperlink" Target="mailto:careers@archapprentices.co.uk"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045"/>
          <a:stretch/>
        </p:blipFill>
        <p:spPr bwMode="auto">
          <a:xfrm>
            <a:off x="-2" y="2727"/>
            <a:ext cx="9144002" cy="517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C:\Users\luke.callaghan\Desktop\bottom.png"/>
          <p:cNvPicPr>
            <a:picLocks noChangeAspect="1" noChangeArrowheads="1"/>
          </p:cNvPicPr>
          <p:nvPr userDrawn="1"/>
        </p:nvPicPr>
        <p:blipFill>
          <a:blip r:embed="rId3">
            <a:extLst>
              <a:ext uri="{28A0092B-C50C-407E-A947-70E740481C1C}">
                <a14:useLocalDpi xmlns:a14="http://schemas.microsoft.com/office/drawing/2010/main" val="0"/>
              </a:ext>
            </a:extLst>
          </a:blip>
          <a:srcRect t="61763" b="5019"/>
          <a:stretch>
            <a:fillRect/>
          </a:stretch>
        </p:blipFill>
        <p:spPr bwMode="auto">
          <a:xfrm>
            <a:off x="0" y="4281949"/>
            <a:ext cx="9144000" cy="219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381000" y="5669646"/>
            <a:ext cx="5861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100" b="1" dirty="0" smtClean="0">
                <a:solidFill>
                  <a:schemeClr val="tx1">
                    <a:lumMod val="75000"/>
                  </a:schemeClr>
                </a:solidFill>
              </a:rPr>
              <a:t>Arch, the apprenticeship division of Agilisys, helps employers get fresh new digital  talent and young people to get started in their careers through apprenticeships.</a:t>
            </a:r>
          </a:p>
        </p:txBody>
      </p:sp>
      <p:sp>
        <p:nvSpPr>
          <p:cNvPr id="7" name="TextBox 11"/>
          <p:cNvSpPr txBox="1">
            <a:spLocks noChangeArrowheads="1"/>
          </p:cNvSpPr>
          <p:nvPr userDrawn="1"/>
        </p:nvSpPr>
        <p:spPr bwMode="auto">
          <a:xfrm>
            <a:off x="381000" y="6141134"/>
            <a:ext cx="587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l">
              <a:defRPr/>
            </a:pPr>
            <a:r>
              <a:rPr lang="en-US" sz="1000" b="1" dirty="0" smtClean="0">
                <a:solidFill>
                  <a:srgbClr val="7F7F7F"/>
                </a:solidFill>
              </a:rPr>
              <a:t>One Hammersmith Broadway, London, W6 9DL</a:t>
            </a:r>
          </a:p>
          <a:p>
            <a:pPr algn="l">
              <a:defRPr/>
            </a:pPr>
            <a:r>
              <a:rPr lang="en-US" sz="1000" b="1" dirty="0" smtClean="0">
                <a:solidFill>
                  <a:srgbClr val="7F7F7F"/>
                </a:solidFill>
              </a:rPr>
              <a:t>P </a:t>
            </a:r>
            <a:r>
              <a:rPr lang="en-GB" sz="1000" dirty="0" smtClean="0">
                <a:solidFill>
                  <a:srgbClr val="6A6F72"/>
                </a:solidFill>
                <a:latin typeface="Helvetica Neue"/>
              </a:rPr>
              <a:t>0208 080 9553</a:t>
            </a:r>
            <a:r>
              <a:rPr lang="en-US" sz="1000" b="1" dirty="0" smtClean="0">
                <a:solidFill>
                  <a:srgbClr val="7F7F7F"/>
                </a:solidFill>
              </a:rPr>
              <a:t>    </a:t>
            </a:r>
            <a:r>
              <a:rPr lang="en-GB" sz="1000" dirty="0" smtClean="0">
                <a:solidFill>
                  <a:srgbClr val="FFFFFF"/>
                </a:solidFill>
                <a:latin typeface="Helvetica Neue"/>
                <a:hlinkClick r:id="rId4"/>
              </a:rPr>
              <a:t>careers@archapprentices.co.uk</a:t>
            </a:r>
            <a:r>
              <a:rPr lang="en-US" sz="1000" b="1" dirty="0" smtClean="0">
                <a:solidFill>
                  <a:srgbClr val="7F7F7F"/>
                </a:solidFill>
              </a:rPr>
              <a:t>   www.archapprentices.co.uk</a:t>
            </a:r>
          </a:p>
        </p:txBody>
      </p:sp>
      <p:sp>
        <p:nvSpPr>
          <p:cNvPr id="8" name="TextBox 8"/>
          <p:cNvSpPr txBox="1">
            <a:spLocks noChangeArrowheads="1"/>
          </p:cNvSpPr>
          <p:nvPr userDrawn="1"/>
        </p:nvSpPr>
        <p:spPr bwMode="auto">
          <a:xfrm>
            <a:off x="5897563" y="6298296"/>
            <a:ext cx="297021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65" charset="-128"/>
              </a:defRPr>
            </a:lvl1pPr>
            <a:lvl2pPr marL="742950" indent="-285750">
              <a:defRPr sz="1400">
                <a:solidFill>
                  <a:schemeClr val="tx1"/>
                </a:solidFill>
                <a:latin typeface="Arial" charset="0"/>
                <a:ea typeface="ＭＳ Ｐゴシック" pitchFamily="-65" charset="-128"/>
              </a:defRPr>
            </a:lvl2pPr>
            <a:lvl3pPr marL="1143000" indent="-228600">
              <a:defRPr sz="1400">
                <a:solidFill>
                  <a:schemeClr val="tx1"/>
                </a:solidFill>
                <a:latin typeface="Arial" charset="0"/>
                <a:ea typeface="ＭＳ Ｐゴシック" pitchFamily="-65" charset="-128"/>
              </a:defRPr>
            </a:lvl3pPr>
            <a:lvl4pPr marL="1600200" indent="-228600">
              <a:defRPr sz="1400">
                <a:solidFill>
                  <a:schemeClr val="tx1"/>
                </a:solidFill>
                <a:latin typeface="Arial" charset="0"/>
                <a:ea typeface="ＭＳ Ｐゴシック" pitchFamily="-65" charset="-128"/>
              </a:defRPr>
            </a:lvl4pPr>
            <a:lvl5pPr marL="2057400" indent="-228600">
              <a:defRPr sz="1400">
                <a:solidFill>
                  <a:schemeClr val="tx1"/>
                </a:solidFill>
                <a:latin typeface="Arial" charset="0"/>
                <a:ea typeface="ＭＳ Ｐゴシック" pitchFamily="-65"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65"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65"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65"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65" charset="-128"/>
              </a:defRPr>
            </a:lvl9pPr>
          </a:lstStyle>
          <a:p>
            <a:pPr algn="r">
              <a:defRPr/>
            </a:pPr>
            <a:r>
              <a:rPr lang="en-US" sz="900" dirty="0" smtClean="0">
                <a:solidFill>
                  <a:srgbClr val="7F7F7F"/>
                </a:solidFill>
              </a:rPr>
              <a:t>© </a:t>
            </a:r>
            <a:r>
              <a:rPr lang="en-GB" sz="900" dirty="0" smtClean="0">
                <a:solidFill>
                  <a:srgbClr val="7F7F7F"/>
                </a:solidFill>
              </a:rPr>
              <a:t>BC Arch Confidential and Proprietary</a:t>
            </a:r>
            <a:r>
              <a:rPr lang="en-US" sz="900" dirty="0" smtClean="0">
                <a:solidFill>
                  <a:srgbClr val="7F7F7F"/>
                </a:solidFill>
              </a:rPr>
              <a:t>. </a:t>
            </a:r>
          </a:p>
        </p:txBody>
      </p:sp>
      <p:pic>
        <p:nvPicPr>
          <p:cNvPr id="9" name="Picture 12"/>
          <p:cNvPicPr>
            <a:picLocks noChangeAspect="1"/>
          </p:cNvPicPr>
          <p:nvPr userDrawn="1"/>
        </p:nvPicPr>
        <p:blipFill>
          <a:blip r:embed="rId5">
            <a:extLst>
              <a:ext uri="{28A0092B-C50C-407E-A947-70E740481C1C}">
                <a14:useLocalDpi xmlns:a14="http://schemas.microsoft.com/office/drawing/2010/main" val="0"/>
              </a:ext>
            </a:extLst>
          </a:blip>
          <a:srcRect l="17020" t="38518" r="15475" b="38519"/>
          <a:stretch>
            <a:fillRect/>
          </a:stretch>
        </p:blipFill>
        <p:spPr bwMode="auto">
          <a:xfrm>
            <a:off x="6242050" y="5482321"/>
            <a:ext cx="25971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bwMode="auto">
          <a:xfrm>
            <a:off x="-14288" y="3178175"/>
            <a:ext cx="5907091" cy="1757418"/>
          </a:xfrm>
          <a:prstGeom prst="rect">
            <a:avLst/>
          </a:prstGeom>
          <a:solidFill>
            <a:schemeClr val="bg2">
              <a:lumMod val="75000"/>
              <a:alpha val="73000"/>
            </a:schemeClr>
          </a:solidFill>
          <a:ln w="9525" cap="flat" cmpd="sng" algn="ctr">
            <a:noFill/>
            <a:prstDash val="solid"/>
            <a:round/>
            <a:headEnd type="none" w="med" len="med"/>
            <a:tailEnd type="none" w="med" len="med"/>
          </a:ln>
          <a:effectLst/>
        </p:spPr>
        <p:txBody>
          <a:bodyPr wrap="none" anchor="ctr"/>
          <a:lstStyle/>
          <a:p>
            <a:pPr>
              <a:defRPr/>
            </a:pPr>
            <a:endParaRPr lang="en-GB" dirty="0">
              <a:solidFill>
                <a:schemeClr val="accent1">
                  <a:lumMod val="25000"/>
                </a:schemeClr>
              </a:solidFill>
              <a:latin typeface="Arial" pitchFamily="-65" charset="0"/>
              <a:ea typeface="ＭＳ Ｐゴシック" pitchFamily="34" charset="-128"/>
            </a:endParaRPr>
          </a:p>
        </p:txBody>
      </p:sp>
      <p:sp>
        <p:nvSpPr>
          <p:cNvPr id="14" name="Title 13"/>
          <p:cNvSpPr>
            <a:spLocks noGrp="1"/>
          </p:cNvSpPr>
          <p:nvPr>
            <p:ph type="title" hasCustomPrompt="1"/>
          </p:nvPr>
        </p:nvSpPr>
        <p:spPr>
          <a:xfrm>
            <a:off x="-14289" y="3178175"/>
            <a:ext cx="5907091" cy="609600"/>
          </a:xfrm>
        </p:spPr>
        <p:txBody>
          <a:bodyPr/>
          <a:lstStyle>
            <a:lvl1pPr>
              <a:defRPr sz="3600">
                <a:solidFill>
                  <a:schemeClr val="bg1"/>
                </a:solidFill>
                <a:latin typeface="Calibri" panose="020F0502020204030204" pitchFamily="34" charset="0"/>
              </a:defRPr>
            </a:lvl1pPr>
          </a:lstStyle>
          <a:p>
            <a:r>
              <a:rPr lang="en-US" dirty="0" smtClean="0"/>
              <a:t>Click to edit title</a:t>
            </a:r>
            <a:endParaRPr lang="en-GB" dirty="0"/>
          </a:p>
        </p:txBody>
      </p:sp>
    </p:spTree>
    <p:extLst>
      <p:ext uri="{BB962C8B-B14F-4D97-AF65-F5344CB8AC3E}">
        <p14:creationId xmlns:p14="http://schemas.microsoft.com/office/powerpoint/2010/main" val="2159129983"/>
      </p:ext>
    </p:extLst>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406400" y="1292225"/>
            <a:ext cx="8462963" cy="4745038"/>
          </a:xfrm>
        </p:spPr>
        <p:txBody>
          <a:bodyPr/>
          <a:lstStyle/>
          <a:p>
            <a:endParaRPr lang="en-GB" dirty="0"/>
          </a:p>
        </p:txBody>
      </p:sp>
      <p:sp>
        <p:nvSpPr>
          <p:cNvPr id="5"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1633815955"/>
      </p:ext>
    </p:extLst>
  </p:cSld>
  <p:clrMapOvr>
    <a:masterClrMapping/>
  </p:clrMapOvr>
  <p:transition>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692696301"/>
      </p:ext>
    </p:extLst>
  </p:cSld>
  <p:clrMapOvr>
    <a:masterClrMapping/>
  </p:clrMapOvr>
  <p:transition>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39700"/>
            <a:ext cx="2057400" cy="602615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381000" y="139700"/>
            <a:ext cx="6019800" cy="602615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57386334"/>
      </p:ext>
    </p:extLst>
  </p:cSld>
  <p:clrMapOvr>
    <a:masterClrMapping/>
  </p:clrMapOvr>
  <p:transition>
    <p:fade thruBlk="1"/>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lowchart: Data 1"/>
          <p:cNvSpPr/>
          <p:nvPr userDrawn="1"/>
        </p:nvSpPr>
        <p:spPr>
          <a:xfrm>
            <a:off x="-207963" y="260350"/>
            <a:ext cx="7116763" cy="58261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52077 w 62077"/>
              <a:gd name="connsiteY0" fmla="*/ 10126 h 10126"/>
              <a:gd name="connsiteX1" fmla="*/ 0 w 62077"/>
              <a:gd name="connsiteY1" fmla="*/ 0 h 10126"/>
              <a:gd name="connsiteX2" fmla="*/ 62077 w 62077"/>
              <a:gd name="connsiteY2" fmla="*/ 126 h 10126"/>
              <a:gd name="connsiteX3" fmla="*/ 60077 w 62077"/>
              <a:gd name="connsiteY3" fmla="*/ 10126 h 10126"/>
              <a:gd name="connsiteX4" fmla="*/ 52077 w 62077"/>
              <a:gd name="connsiteY4" fmla="*/ 10126 h 10126"/>
              <a:gd name="connsiteX0" fmla="*/ 1594 w 62077"/>
              <a:gd name="connsiteY0" fmla="*/ 9623 h 10126"/>
              <a:gd name="connsiteX1" fmla="*/ 0 w 62077"/>
              <a:gd name="connsiteY1" fmla="*/ 0 h 10126"/>
              <a:gd name="connsiteX2" fmla="*/ 62077 w 62077"/>
              <a:gd name="connsiteY2" fmla="*/ 126 h 10126"/>
              <a:gd name="connsiteX3" fmla="*/ 60077 w 62077"/>
              <a:gd name="connsiteY3" fmla="*/ 10126 h 10126"/>
              <a:gd name="connsiteX4" fmla="*/ 1594 w 62077"/>
              <a:gd name="connsiteY4" fmla="*/ 9623 h 10126"/>
              <a:gd name="connsiteX0" fmla="*/ 1427 w 62077"/>
              <a:gd name="connsiteY0" fmla="*/ 10000 h 10126"/>
              <a:gd name="connsiteX1" fmla="*/ 0 w 62077"/>
              <a:gd name="connsiteY1" fmla="*/ 0 h 10126"/>
              <a:gd name="connsiteX2" fmla="*/ 62077 w 62077"/>
              <a:gd name="connsiteY2" fmla="*/ 126 h 10126"/>
              <a:gd name="connsiteX3" fmla="*/ 60077 w 62077"/>
              <a:gd name="connsiteY3" fmla="*/ 10126 h 10126"/>
              <a:gd name="connsiteX4" fmla="*/ 1427 w 62077"/>
              <a:gd name="connsiteY4" fmla="*/ 10000 h 10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 h="10126">
                <a:moveTo>
                  <a:pt x="1427" y="10000"/>
                </a:moveTo>
                <a:lnTo>
                  <a:pt x="0" y="0"/>
                </a:lnTo>
                <a:lnTo>
                  <a:pt x="62077" y="126"/>
                </a:lnTo>
                <a:lnTo>
                  <a:pt x="60077" y="10126"/>
                </a:lnTo>
                <a:lnTo>
                  <a:pt x="1427" y="10000"/>
                </a:lnTo>
                <a:close/>
              </a:path>
            </a:pathLst>
          </a:custGeom>
          <a:solidFill>
            <a:srgbClr val="0F238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GB" dirty="0">
              <a:solidFill>
                <a:srgbClr val="0F238C"/>
              </a:solidFill>
            </a:endParaRPr>
          </a:p>
        </p:txBody>
      </p:sp>
      <p:pic>
        <p:nvPicPr>
          <p:cNvPr id="5"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339725"/>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381000" y="293916"/>
            <a:ext cx="5424714" cy="609600"/>
          </a:xfrm>
        </p:spPr>
        <p:txBody>
          <a:bodyPr/>
          <a:lstStyle>
            <a:lvl1pPr>
              <a:defRPr b="1">
                <a:solidFill>
                  <a:schemeClr val="bg1"/>
                </a:solidFill>
              </a:defRPr>
            </a:lvl1pPr>
          </a:lstStyle>
          <a:p>
            <a:r>
              <a:rPr lang="en-GB" smtClean="0"/>
              <a:t>Click to edit Master title style</a:t>
            </a:r>
            <a:endParaRPr lang="en-US"/>
          </a:p>
        </p:txBody>
      </p:sp>
      <p:sp>
        <p:nvSpPr>
          <p:cNvPr id="6" name="Content Placeholder 5"/>
          <p:cNvSpPr>
            <a:spLocks noGrp="1"/>
          </p:cNvSpPr>
          <p:nvPr>
            <p:ph sz="quarter" idx="10"/>
          </p:nvPr>
        </p:nvSpPr>
        <p:spPr>
          <a:xfrm>
            <a:off x="465138" y="1088572"/>
            <a:ext cx="8286750" cy="4877254"/>
          </a:xfrm>
        </p:spPr>
        <p:txBody>
          <a:bodyPr/>
          <a:lstStyle>
            <a:lvl1pPr>
              <a:defRPr>
                <a:solidFill>
                  <a:srgbClr val="000000"/>
                </a:solidFill>
                <a:latin typeface="Calibri" panose="020F0502020204030204" pitchFamily="34" charset="0"/>
              </a:defRPr>
            </a:lvl1pPr>
            <a:lvl2pPr>
              <a:defRPr>
                <a:solidFill>
                  <a:srgbClr val="000000"/>
                </a:solidFill>
                <a:latin typeface="Calibri" panose="020F0502020204030204" pitchFamily="34" charset="0"/>
              </a:defRPr>
            </a:lvl2pPr>
            <a:lvl3pPr>
              <a:defRPr>
                <a:solidFill>
                  <a:srgbClr val="000000"/>
                </a:solidFill>
                <a:latin typeface="Calibri" panose="020F0502020204030204" pitchFamily="34" charset="0"/>
              </a:defRPr>
            </a:lvl3pPr>
            <a:lvl4pPr>
              <a:defRPr>
                <a:solidFill>
                  <a:srgbClr val="000000"/>
                </a:solidFill>
                <a:latin typeface="Calibri" panose="020F0502020204030204" pitchFamily="34" charset="0"/>
              </a:defRPr>
            </a:lvl4pPr>
            <a:lvl5pPr>
              <a:defRPr>
                <a:solidFill>
                  <a:srgbClr val="000000"/>
                </a:solidFill>
                <a:latin typeface="Calibri" panose="020F05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60354720"/>
      </p:ext>
    </p:extLst>
  </p:cSld>
  <p:clrMapOvr>
    <a:masterClrMapping/>
  </p:clrMapOvr>
  <p:transition>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571093942"/>
      </p:ext>
    </p:extLst>
  </p:cSld>
  <p:clrMapOvr>
    <a:masterClrMapping/>
  </p:clrMapOvr>
  <p:transition>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81000" y="381000"/>
            <a:ext cx="8229600" cy="609600"/>
          </a:xfrm>
        </p:spPr>
        <p:txBody>
          <a:bodyPr/>
          <a:lstStyle>
            <a:lvl1pPr>
              <a:defRPr>
                <a:solidFill>
                  <a:schemeClr val="bg2"/>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1313922392"/>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313" y="4406900"/>
            <a:ext cx="7772400" cy="1362075"/>
          </a:xfrm>
        </p:spPr>
        <p:txBody>
          <a:bodyPr anchor="t"/>
          <a:lstStyle>
            <a:lvl1pPr algn="l">
              <a:defRPr sz="4000" b="1" cap="all"/>
            </a:lvl1pPr>
          </a:lstStyle>
          <a:p>
            <a:r>
              <a:rPr lang="en-GB" dirty="0" smtClean="0"/>
              <a:t>Click to edit Master title style</a:t>
            </a:r>
            <a:endParaRPr lang="en-US" dirty="0"/>
          </a:p>
        </p:txBody>
      </p:sp>
      <p:sp>
        <p:nvSpPr>
          <p:cNvPr id="3" name="Text Placeholder 2"/>
          <p:cNvSpPr>
            <a:spLocks noGrp="1"/>
          </p:cNvSpPr>
          <p:nvPr>
            <p:ph type="body" idx="1"/>
          </p:nvPr>
        </p:nvSpPr>
        <p:spPr>
          <a:xfrm>
            <a:off x="468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1528410003"/>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381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572000" y="1236663"/>
            <a:ext cx="40386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293255017"/>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Title 1"/>
          <p:cNvSpPr>
            <a:spLocks noGrp="1"/>
          </p:cNvSpPr>
          <p:nvPr>
            <p:ph type="title"/>
          </p:nvPr>
        </p:nvSpPr>
        <p:spPr>
          <a:xfrm>
            <a:off x="381000" y="381000"/>
            <a:ext cx="8229600" cy="609600"/>
          </a:xfrm>
        </p:spPr>
        <p:txBody>
          <a:bodyPr/>
          <a:lstStyle/>
          <a:p>
            <a:r>
              <a:rPr lang="en-GB" smtClean="0"/>
              <a:t>Click to edit Master title style</a:t>
            </a:r>
            <a:endParaRPr lang="en-US"/>
          </a:p>
        </p:txBody>
      </p:sp>
    </p:spTree>
    <p:extLst>
      <p:ext uri="{BB962C8B-B14F-4D97-AF65-F5344CB8AC3E}">
        <p14:creationId xmlns:p14="http://schemas.microsoft.com/office/powerpoint/2010/main" val="3050611202"/>
      </p:ext>
    </p:extLst>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y Questions">
    <p:spTree>
      <p:nvGrpSpPr>
        <p:cNvPr id="1" name=""/>
        <p:cNvGrpSpPr/>
        <p:nvPr/>
      </p:nvGrpSpPr>
      <p:grpSpPr>
        <a:xfrm>
          <a:off x="0" y="0"/>
          <a:ext cx="0" cy="0"/>
          <a:chOff x="0" y="0"/>
          <a:chExt cx="0" cy="0"/>
        </a:xfrm>
      </p:grpSpPr>
      <p:pic>
        <p:nvPicPr>
          <p:cNvPr id="3"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7027863" y="136529"/>
            <a:ext cx="18415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6 Rectángulo"/>
          <p:cNvSpPr>
            <a:spLocks noChangeAspect="1" noChangeArrowheads="1"/>
          </p:cNvSpPr>
          <p:nvPr userDrawn="1"/>
        </p:nvSpPr>
        <p:spPr bwMode="auto">
          <a:xfrm>
            <a:off x="2053390" y="743016"/>
            <a:ext cx="6897687" cy="5236871"/>
          </a:xfrm>
          <a:prstGeom prst="rect">
            <a:avLst/>
          </a:prstGeom>
          <a:blipFill dpi="0" rotWithShape="1">
            <a:blip r:embed="rId3"/>
            <a:srcRect/>
            <a:stretch>
              <a:fillRect t="-9566" b="-7386"/>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a:defRPr/>
            </a:pPr>
            <a:endParaRPr lang="en-US" sz="2000" b="1" dirty="0">
              <a:solidFill>
                <a:schemeClr val="bg1"/>
              </a:solidFill>
              <a:latin typeface="Trebuchet MS" pitchFamily="34" charset="0"/>
            </a:endParaRPr>
          </a:p>
        </p:txBody>
      </p:sp>
      <p:sp>
        <p:nvSpPr>
          <p:cNvPr id="14" name="Freeform 13"/>
          <p:cNvSpPr>
            <a:spLocks/>
          </p:cNvSpPr>
          <p:nvPr userDrawn="1"/>
        </p:nvSpPr>
        <p:spPr bwMode="auto">
          <a:xfrm>
            <a:off x="390178" y="743437"/>
            <a:ext cx="3103218" cy="5236450"/>
          </a:xfrm>
          <a:custGeom>
            <a:avLst/>
            <a:gdLst>
              <a:gd name="T0" fmla="*/ 0 w 2547"/>
              <a:gd name="T1" fmla="*/ 0 h 5405"/>
              <a:gd name="T2" fmla="*/ 1885950 w 2547"/>
              <a:gd name="T3" fmla="*/ 0 h 5405"/>
              <a:gd name="T4" fmla="*/ 2743200 w 2547"/>
              <a:gd name="T5" fmla="*/ 857250 h 5405"/>
              <a:gd name="T6" fmla="*/ 2743200 w 2547"/>
              <a:gd name="T7" fmla="*/ 6678612 h 5405"/>
              <a:gd name="T8" fmla="*/ 0 w 2547"/>
              <a:gd name="T9" fmla="*/ 6678612 h 5405"/>
              <a:gd name="T10" fmla="*/ 0 w 2547"/>
              <a:gd name="T11" fmla="*/ 0 h 5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7" h="5405">
                <a:moveTo>
                  <a:pt x="0" y="5405"/>
                </a:moveTo>
                <a:lnTo>
                  <a:pt x="1749" y="5405"/>
                </a:lnTo>
                <a:lnTo>
                  <a:pt x="2547" y="4558"/>
                </a:lnTo>
                <a:lnTo>
                  <a:pt x="2544" y="0"/>
                </a:lnTo>
                <a:lnTo>
                  <a:pt x="0" y="0"/>
                </a:lnTo>
                <a:lnTo>
                  <a:pt x="0" y="5405"/>
                </a:lnTo>
                <a:close/>
              </a:path>
            </a:pathLst>
          </a:custGeom>
          <a:solidFill>
            <a:srgbClr val="0F238C"/>
          </a:solidFill>
          <a:ln w="9525" cap="flat" cmpd="sng" algn="ctr">
            <a:noFill/>
            <a:prstDash val="solid"/>
            <a:round/>
            <a:headEnd type="none" w="med" len="med"/>
            <a:tailEnd type="none" w="med" len="med"/>
          </a:ln>
          <a:effectLst>
            <a:glow rad="63500">
              <a:schemeClr val="accent1">
                <a:satMod val="175000"/>
                <a:alpha val="40000"/>
              </a:schemeClr>
            </a:glow>
          </a:effectLst>
        </p:spPr>
        <p:txBody>
          <a:bodyPr wrap="none" anchor="ctr"/>
          <a:lstStyle/>
          <a:p>
            <a:pPr>
              <a:defRPr/>
            </a:pPr>
            <a:endParaRPr lang="en-GB" sz="1800" b="1" dirty="0">
              <a:solidFill>
                <a:schemeClr val="bg1"/>
              </a:solidFill>
              <a:latin typeface="Trebuchet MS" pitchFamily="34" charset="0"/>
              <a:cs typeface="Arial" charset="0"/>
            </a:endParaRPr>
          </a:p>
        </p:txBody>
      </p:sp>
      <p:grpSp>
        <p:nvGrpSpPr>
          <p:cNvPr id="16" name="Group 9"/>
          <p:cNvGrpSpPr>
            <a:grpSpLocks/>
          </p:cNvGrpSpPr>
          <p:nvPr userDrawn="1"/>
        </p:nvGrpSpPr>
        <p:grpSpPr bwMode="auto">
          <a:xfrm>
            <a:off x="390525" y="742724"/>
            <a:ext cx="1835150" cy="2074862"/>
            <a:chOff x="425450" y="950913"/>
            <a:chExt cx="1030288" cy="1262063"/>
          </a:xfrm>
        </p:grpSpPr>
        <p:sp>
          <p:nvSpPr>
            <p:cNvPr id="17" name="Freeform 6"/>
            <p:cNvSpPr>
              <a:spLocks/>
            </p:cNvSpPr>
            <p:nvPr/>
          </p:nvSpPr>
          <p:spPr bwMode="auto">
            <a:xfrm>
              <a:off x="425450" y="950913"/>
              <a:ext cx="1030288" cy="1262063"/>
            </a:xfrm>
            <a:custGeom>
              <a:avLst/>
              <a:gdLst/>
              <a:ahLst/>
              <a:cxnLst>
                <a:cxn ang="0">
                  <a:pos x="0" y="52"/>
                </a:cxn>
                <a:cxn ang="0">
                  <a:pos x="136" y="6"/>
                </a:cxn>
                <a:cxn ang="0">
                  <a:pos x="361" y="232"/>
                </a:cxn>
                <a:cxn ang="0">
                  <a:pos x="136" y="458"/>
                </a:cxn>
                <a:cxn ang="0">
                  <a:pos x="0" y="412"/>
                </a:cxn>
                <a:cxn ang="0">
                  <a:pos x="0" y="495"/>
                </a:cxn>
                <a:cxn ang="0">
                  <a:pos x="136" y="529"/>
                </a:cxn>
                <a:cxn ang="0">
                  <a:pos x="432" y="232"/>
                </a:cxn>
                <a:cxn ang="0">
                  <a:pos x="319" y="0"/>
                </a:cxn>
                <a:cxn ang="0">
                  <a:pos x="0" y="0"/>
                </a:cxn>
                <a:cxn ang="0">
                  <a:pos x="0" y="52"/>
                </a:cxn>
              </a:cxnLst>
              <a:rect l="0" t="0" r="r" b="b"/>
              <a:pathLst>
                <a:path w="432" h="529">
                  <a:moveTo>
                    <a:pt x="0" y="52"/>
                  </a:moveTo>
                  <a:cubicBezTo>
                    <a:pt x="38" y="23"/>
                    <a:pt x="85" y="6"/>
                    <a:pt x="136" y="6"/>
                  </a:cubicBezTo>
                  <a:cubicBezTo>
                    <a:pt x="260" y="6"/>
                    <a:pt x="361" y="107"/>
                    <a:pt x="361" y="232"/>
                  </a:cubicBezTo>
                  <a:cubicBezTo>
                    <a:pt x="361" y="357"/>
                    <a:pt x="260" y="458"/>
                    <a:pt x="136" y="458"/>
                  </a:cubicBezTo>
                  <a:cubicBezTo>
                    <a:pt x="85" y="458"/>
                    <a:pt x="38" y="441"/>
                    <a:pt x="0" y="412"/>
                  </a:cubicBezTo>
                  <a:cubicBezTo>
                    <a:pt x="0" y="495"/>
                    <a:pt x="0" y="495"/>
                    <a:pt x="0" y="495"/>
                  </a:cubicBezTo>
                  <a:cubicBezTo>
                    <a:pt x="41" y="517"/>
                    <a:pt x="87" y="529"/>
                    <a:pt x="136" y="529"/>
                  </a:cubicBezTo>
                  <a:cubicBezTo>
                    <a:pt x="299" y="529"/>
                    <a:pt x="432" y="396"/>
                    <a:pt x="432" y="232"/>
                  </a:cubicBezTo>
                  <a:cubicBezTo>
                    <a:pt x="432" y="138"/>
                    <a:pt x="388" y="54"/>
                    <a:pt x="319" y="0"/>
                  </a:cubicBezTo>
                  <a:cubicBezTo>
                    <a:pt x="0" y="0"/>
                    <a:pt x="0" y="0"/>
                    <a:pt x="0" y="0"/>
                  </a:cubicBezTo>
                  <a:lnTo>
                    <a:pt x="0" y="52"/>
                  </a:ln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sp>
          <p:nvSpPr>
            <p:cNvPr id="18" name="Freeform 7"/>
            <p:cNvSpPr>
              <a:spLocks noEditPoints="1"/>
            </p:cNvSpPr>
            <p:nvPr/>
          </p:nvSpPr>
          <p:spPr bwMode="auto">
            <a:xfrm>
              <a:off x="528835" y="1145968"/>
              <a:ext cx="526731" cy="803395"/>
            </a:xfrm>
            <a:custGeom>
              <a:avLst/>
              <a:gdLst/>
              <a:ahLst/>
              <a:cxnLst>
                <a:cxn ang="0">
                  <a:pos x="72" y="233"/>
                </a:cxn>
                <a:cxn ang="0">
                  <a:pos x="74" y="208"/>
                </a:cxn>
                <a:cxn ang="0">
                  <a:pos x="80" y="189"/>
                </a:cxn>
                <a:cxn ang="0">
                  <a:pos x="92" y="173"/>
                </a:cxn>
                <a:cxn ang="0">
                  <a:pos x="112" y="159"/>
                </a:cxn>
                <a:cxn ang="0">
                  <a:pos x="152" y="130"/>
                </a:cxn>
                <a:cxn ang="0">
                  <a:pos x="165" y="95"/>
                </a:cxn>
                <a:cxn ang="0">
                  <a:pos x="151" y="60"/>
                </a:cxn>
                <a:cxn ang="0">
                  <a:pos x="102" y="46"/>
                </a:cxn>
                <a:cxn ang="0">
                  <a:pos x="74" y="50"/>
                </a:cxn>
                <a:cxn ang="0">
                  <a:pos x="52" y="60"/>
                </a:cxn>
                <a:cxn ang="0">
                  <a:pos x="36" y="73"/>
                </a:cxn>
                <a:cxn ang="0">
                  <a:pos x="27" y="87"/>
                </a:cxn>
                <a:cxn ang="0">
                  <a:pos x="7" y="75"/>
                </a:cxn>
                <a:cxn ang="0">
                  <a:pos x="0" y="57"/>
                </a:cxn>
                <a:cxn ang="0">
                  <a:pos x="7" y="38"/>
                </a:cxn>
                <a:cxn ang="0">
                  <a:pos x="26" y="19"/>
                </a:cxn>
                <a:cxn ang="0">
                  <a:pos x="59" y="6"/>
                </a:cxn>
                <a:cxn ang="0">
                  <a:pos x="105" y="0"/>
                </a:cxn>
                <a:cxn ang="0">
                  <a:pos x="158" y="8"/>
                </a:cxn>
                <a:cxn ang="0">
                  <a:pos x="194" y="28"/>
                </a:cxn>
                <a:cxn ang="0">
                  <a:pos x="214" y="58"/>
                </a:cxn>
                <a:cxn ang="0">
                  <a:pos x="221" y="91"/>
                </a:cxn>
                <a:cxn ang="0">
                  <a:pos x="216" y="124"/>
                </a:cxn>
                <a:cxn ang="0">
                  <a:pos x="203" y="148"/>
                </a:cxn>
                <a:cxn ang="0">
                  <a:pos x="184" y="168"/>
                </a:cxn>
                <a:cxn ang="0">
                  <a:pos x="162" y="183"/>
                </a:cxn>
                <a:cxn ang="0">
                  <a:pos x="145" y="195"/>
                </a:cxn>
                <a:cxn ang="0">
                  <a:pos x="133" y="206"/>
                </a:cxn>
                <a:cxn ang="0">
                  <a:pos x="127" y="218"/>
                </a:cxn>
                <a:cxn ang="0">
                  <a:pos x="125" y="233"/>
                </a:cxn>
                <a:cxn ang="0">
                  <a:pos x="72" y="233"/>
                </a:cxn>
                <a:cxn ang="0">
                  <a:pos x="63" y="303"/>
                </a:cxn>
                <a:cxn ang="0">
                  <a:pos x="73" y="278"/>
                </a:cxn>
                <a:cxn ang="0">
                  <a:pos x="99" y="268"/>
                </a:cxn>
                <a:cxn ang="0">
                  <a:pos x="124" y="278"/>
                </a:cxn>
                <a:cxn ang="0">
                  <a:pos x="134" y="303"/>
                </a:cxn>
                <a:cxn ang="0">
                  <a:pos x="124" y="327"/>
                </a:cxn>
                <a:cxn ang="0">
                  <a:pos x="99" y="337"/>
                </a:cxn>
                <a:cxn ang="0">
                  <a:pos x="73" y="327"/>
                </a:cxn>
                <a:cxn ang="0">
                  <a:pos x="63" y="303"/>
                </a:cxn>
              </a:cxnLst>
              <a:rect l="0" t="0" r="r" b="b"/>
              <a:pathLst>
                <a:path w="221" h="337">
                  <a:moveTo>
                    <a:pt x="72" y="233"/>
                  </a:moveTo>
                  <a:cubicBezTo>
                    <a:pt x="72" y="224"/>
                    <a:pt x="72" y="215"/>
                    <a:pt x="74" y="208"/>
                  </a:cubicBezTo>
                  <a:cubicBezTo>
                    <a:pt x="75" y="201"/>
                    <a:pt x="77" y="194"/>
                    <a:pt x="80" y="189"/>
                  </a:cubicBezTo>
                  <a:cubicBezTo>
                    <a:pt x="83" y="183"/>
                    <a:pt x="87" y="178"/>
                    <a:pt x="92" y="173"/>
                  </a:cubicBezTo>
                  <a:cubicBezTo>
                    <a:pt x="97" y="168"/>
                    <a:pt x="104" y="163"/>
                    <a:pt x="112" y="159"/>
                  </a:cubicBezTo>
                  <a:cubicBezTo>
                    <a:pt x="130" y="148"/>
                    <a:pt x="143" y="139"/>
                    <a:pt x="152" y="130"/>
                  </a:cubicBezTo>
                  <a:cubicBezTo>
                    <a:pt x="161" y="121"/>
                    <a:pt x="165" y="109"/>
                    <a:pt x="165" y="95"/>
                  </a:cubicBezTo>
                  <a:cubicBezTo>
                    <a:pt x="165" y="82"/>
                    <a:pt x="160" y="70"/>
                    <a:pt x="151" y="60"/>
                  </a:cubicBezTo>
                  <a:cubicBezTo>
                    <a:pt x="141" y="51"/>
                    <a:pt x="124" y="46"/>
                    <a:pt x="102" y="46"/>
                  </a:cubicBezTo>
                  <a:cubicBezTo>
                    <a:pt x="92" y="46"/>
                    <a:pt x="82" y="47"/>
                    <a:pt x="74" y="50"/>
                  </a:cubicBezTo>
                  <a:cubicBezTo>
                    <a:pt x="65" y="52"/>
                    <a:pt x="58" y="56"/>
                    <a:pt x="52" y="60"/>
                  </a:cubicBezTo>
                  <a:cubicBezTo>
                    <a:pt x="46" y="64"/>
                    <a:pt x="40" y="68"/>
                    <a:pt x="36" y="73"/>
                  </a:cubicBezTo>
                  <a:cubicBezTo>
                    <a:pt x="32" y="78"/>
                    <a:pt x="29" y="83"/>
                    <a:pt x="27" y="87"/>
                  </a:cubicBezTo>
                  <a:cubicBezTo>
                    <a:pt x="18" y="84"/>
                    <a:pt x="12" y="81"/>
                    <a:pt x="7" y="75"/>
                  </a:cubicBezTo>
                  <a:cubicBezTo>
                    <a:pt x="3" y="70"/>
                    <a:pt x="0" y="64"/>
                    <a:pt x="0" y="57"/>
                  </a:cubicBezTo>
                  <a:cubicBezTo>
                    <a:pt x="0" y="51"/>
                    <a:pt x="3" y="44"/>
                    <a:pt x="7" y="38"/>
                  </a:cubicBezTo>
                  <a:cubicBezTo>
                    <a:pt x="11" y="31"/>
                    <a:pt x="17" y="25"/>
                    <a:pt x="26" y="19"/>
                  </a:cubicBezTo>
                  <a:cubicBezTo>
                    <a:pt x="35" y="14"/>
                    <a:pt x="46" y="9"/>
                    <a:pt x="59" y="6"/>
                  </a:cubicBezTo>
                  <a:cubicBezTo>
                    <a:pt x="72" y="2"/>
                    <a:pt x="87" y="0"/>
                    <a:pt x="105" y="0"/>
                  </a:cubicBezTo>
                  <a:cubicBezTo>
                    <a:pt x="126" y="0"/>
                    <a:pt x="143" y="3"/>
                    <a:pt x="158" y="8"/>
                  </a:cubicBezTo>
                  <a:cubicBezTo>
                    <a:pt x="173" y="13"/>
                    <a:pt x="185" y="20"/>
                    <a:pt x="194" y="28"/>
                  </a:cubicBezTo>
                  <a:cubicBezTo>
                    <a:pt x="203" y="37"/>
                    <a:pt x="210" y="47"/>
                    <a:pt x="214" y="58"/>
                  </a:cubicBezTo>
                  <a:cubicBezTo>
                    <a:pt x="219" y="68"/>
                    <a:pt x="221" y="80"/>
                    <a:pt x="221" y="91"/>
                  </a:cubicBezTo>
                  <a:cubicBezTo>
                    <a:pt x="221" y="103"/>
                    <a:pt x="219" y="114"/>
                    <a:pt x="216" y="124"/>
                  </a:cubicBezTo>
                  <a:cubicBezTo>
                    <a:pt x="212" y="133"/>
                    <a:pt x="208" y="141"/>
                    <a:pt x="203" y="148"/>
                  </a:cubicBezTo>
                  <a:cubicBezTo>
                    <a:pt x="198" y="156"/>
                    <a:pt x="191" y="162"/>
                    <a:pt x="184" y="168"/>
                  </a:cubicBezTo>
                  <a:cubicBezTo>
                    <a:pt x="177" y="173"/>
                    <a:pt x="170" y="178"/>
                    <a:pt x="162" y="183"/>
                  </a:cubicBezTo>
                  <a:cubicBezTo>
                    <a:pt x="155" y="188"/>
                    <a:pt x="150" y="192"/>
                    <a:pt x="145" y="195"/>
                  </a:cubicBezTo>
                  <a:cubicBezTo>
                    <a:pt x="140" y="199"/>
                    <a:pt x="136" y="202"/>
                    <a:pt x="133" y="206"/>
                  </a:cubicBezTo>
                  <a:cubicBezTo>
                    <a:pt x="130" y="210"/>
                    <a:pt x="128" y="214"/>
                    <a:pt x="127" y="218"/>
                  </a:cubicBezTo>
                  <a:cubicBezTo>
                    <a:pt x="126" y="222"/>
                    <a:pt x="125" y="227"/>
                    <a:pt x="125" y="233"/>
                  </a:cubicBezTo>
                  <a:lnTo>
                    <a:pt x="72" y="233"/>
                  </a:lnTo>
                  <a:close/>
                  <a:moveTo>
                    <a:pt x="63" y="303"/>
                  </a:moveTo>
                  <a:cubicBezTo>
                    <a:pt x="63" y="293"/>
                    <a:pt x="66" y="285"/>
                    <a:pt x="73" y="278"/>
                  </a:cubicBezTo>
                  <a:cubicBezTo>
                    <a:pt x="80" y="271"/>
                    <a:pt x="89" y="268"/>
                    <a:pt x="99" y="268"/>
                  </a:cubicBezTo>
                  <a:cubicBezTo>
                    <a:pt x="108" y="268"/>
                    <a:pt x="117" y="271"/>
                    <a:pt x="124" y="278"/>
                  </a:cubicBezTo>
                  <a:cubicBezTo>
                    <a:pt x="131" y="285"/>
                    <a:pt x="134" y="293"/>
                    <a:pt x="134" y="303"/>
                  </a:cubicBezTo>
                  <a:cubicBezTo>
                    <a:pt x="134" y="312"/>
                    <a:pt x="131" y="321"/>
                    <a:pt x="124" y="327"/>
                  </a:cubicBezTo>
                  <a:cubicBezTo>
                    <a:pt x="117" y="334"/>
                    <a:pt x="108" y="337"/>
                    <a:pt x="99" y="337"/>
                  </a:cubicBezTo>
                  <a:cubicBezTo>
                    <a:pt x="89" y="337"/>
                    <a:pt x="80" y="334"/>
                    <a:pt x="73" y="327"/>
                  </a:cubicBezTo>
                  <a:cubicBezTo>
                    <a:pt x="66" y="321"/>
                    <a:pt x="63" y="312"/>
                    <a:pt x="63" y="303"/>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dirty="0">
                <a:solidFill>
                  <a:schemeClr val="bg1"/>
                </a:solidFill>
                <a:latin typeface="Trebuchet MS" pitchFamily="34" charset="0"/>
                <a:cs typeface="Arial" charset="0"/>
              </a:endParaRPr>
            </a:p>
          </p:txBody>
        </p:sp>
      </p:grpSp>
      <p:sp>
        <p:nvSpPr>
          <p:cNvPr id="19" name="Rectangle 8"/>
          <p:cNvSpPr>
            <a:spLocks noChangeArrowheads="1"/>
          </p:cNvSpPr>
          <p:nvPr userDrawn="1"/>
        </p:nvSpPr>
        <p:spPr bwMode="auto">
          <a:xfrm>
            <a:off x="492125" y="3128736"/>
            <a:ext cx="29892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lgn="l">
              <a:spcBef>
                <a:spcPct val="20000"/>
              </a:spcBef>
              <a:buClr>
                <a:srgbClr val="0F238C"/>
              </a:buClr>
              <a:buSzPct val="65000"/>
              <a:buFont typeface="Wingdings" pitchFamily="2" charset="2"/>
              <a:buChar char="l"/>
              <a:defRPr sz="2000">
                <a:solidFill>
                  <a:srgbClr val="7F7F7F"/>
                </a:solidFill>
                <a:latin typeface="Arial" pitchFamily="34" charset="0"/>
                <a:ea typeface="ＭＳ Ｐゴシック" pitchFamily="34" charset="-128"/>
              </a:defRPr>
            </a:lvl1pPr>
            <a:lvl2pPr marL="742950" indent="-285750" algn="l">
              <a:spcBef>
                <a:spcPct val="20000"/>
              </a:spcBef>
              <a:buClr>
                <a:srgbClr val="0F238C"/>
              </a:buClr>
              <a:buFont typeface="Arial" pitchFamily="34" charset="0"/>
              <a:buChar char="–"/>
              <a:defRPr>
                <a:solidFill>
                  <a:srgbClr val="7F7F7F"/>
                </a:solidFill>
                <a:latin typeface="Arial" pitchFamily="34" charset="0"/>
                <a:ea typeface="ＭＳ Ｐゴシック" pitchFamily="34" charset="-128"/>
              </a:defRPr>
            </a:lvl2pPr>
            <a:lvl3pPr marL="1143000" indent="-228600" algn="l">
              <a:spcBef>
                <a:spcPct val="20000"/>
              </a:spcBef>
              <a:buClr>
                <a:srgbClr val="0F238C"/>
              </a:buClr>
              <a:buSzPct val="100000"/>
              <a:buChar char="o"/>
              <a:defRPr sz="1600">
                <a:solidFill>
                  <a:srgbClr val="7F7F7F"/>
                </a:solidFill>
                <a:latin typeface="Arial" pitchFamily="34" charset="0"/>
                <a:ea typeface="ＭＳ Ｐゴシック" pitchFamily="34" charset="-128"/>
              </a:defRPr>
            </a:lvl3pPr>
            <a:lvl4pPr marL="1600200" indent="-228600" algn="l">
              <a:spcBef>
                <a:spcPct val="20000"/>
              </a:spcBef>
              <a:buClr>
                <a:schemeClr val="bg2"/>
              </a:buClr>
              <a:buChar char=""/>
              <a:defRPr sz="1400">
                <a:solidFill>
                  <a:srgbClr val="7F7F7F"/>
                </a:solidFill>
                <a:latin typeface="Arial" pitchFamily="34" charset="0"/>
                <a:ea typeface="ＭＳ Ｐゴシック" pitchFamily="34" charset="-128"/>
              </a:defRPr>
            </a:lvl4pPr>
            <a:lvl5pPr marL="2057400" indent="-228600" algn="l">
              <a:spcBef>
                <a:spcPct val="20000"/>
              </a:spcBef>
              <a:buClr>
                <a:srgbClr val="0F238C"/>
              </a:buClr>
              <a:buFont typeface="Arial" pitchFamily="34" charset="0"/>
              <a:buChar char="–"/>
              <a:defRPr sz="1400">
                <a:solidFill>
                  <a:srgbClr val="7F7F7F"/>
                </a:solidFill>
                <a:latin typeface="Arial" pitchFamily="34" charset="0"/>
                <a:ea typeface="ＭＳ Ｐゴシック" pitchFamily="34" charset="-128"/>
              </a:defRPr>
            </a:lvl5pPr>
            <a:lvl6pPr marL="25146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6pPr>
            <a:lvl7pPr marL="29718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7pPr>
            <a:lvl8pPr marL="34290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8pPr>
            <a:lvl9pPr marL="38862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9pPr>
          </a:lstStyle>
          <a:p>
            <a:pPr algn="ctr">
              <a:spcBef>
                <a:spcPct val="0"/>
              </a:spcBef>
              <a:buClrTx/>
              <a:buSzTx/>
              <a:buFontTx/>
              <a:buNone/>
            </a:pPr>
            <a:r>
              <a:rPr lang="en-GB" altLang="en-US" sz="3600" dirty="0">
                <a:solidFill>
                  <a:schemeClr val="bg1"/>
                </a:solidFill>
                <a:latin typeface="Co Headline"/>
              </a:rPr>
              <a:t>Any </a:t>
            </a:r>
            <a:r>
              <a:rPr lang="en-GB" altLang="en-US" sz="3600" dirty="0" smtClean="0">
                <a:solidFill>
                  <a:schemeClr val="bg1"/>
                </a:solidFill>
                <a:latin typeface="Co Headline"/>
              </a:rPr>
              <a:t>Questions?</a:t>
            </a:r>
            <a:endParaRPr lang="en-GB" altLang="en-US" sz="3600" dirty="0">
              <a:solidFill>
                <a:schemeClr val="bg1"/>
              </a:solidFill>
              <a:latin typeface="Co Headline"/>
            </a:endParaRPr>
          </a:p>
        </p:txBody>
      </p:sp>
    </p:spTree>
    <p:extLst>
      <p:ext uri="{BB962C8B-B14F-4D97-AF65-F5344CB8AC3E}">
        <p14:creationId xmlns:p14="http://schemas.microsoft.com/office/powerpoint/2010/main" val="2213263033"/>
      </p:ext>
    </p:extLst>
  </p:cSld>
  <p:clrMapOvr>
    <a:masterClrMapping/>
  </p:clrMapOvr>
  <p:transition>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50"/>
            <a:ext cx="3008313" cy="1162050"/>
          </a:xfrm>
        </p:spPr>
        <p:txBody>
          <a:bodyPr anchor="b"/>
          <a:lstStyle>
            <a:lvl1pPr algn="l">
              <a:defRPr sz="2000" b="1"/>
            </a:lvl1pPr>
          </a:lstStyle>
          <a:p>
            <a:r>
              <a:rPr lang="en-GB" dirty="0" smtClean="0"/>
              <a:t>Click to edit Master title style</a:t>
            </a:r>
            <a:endParaRPr lang="en-US" dirty="0"/>
          </a:p>
        </p:txBody>
      </p:sp>
      <p:sp>
        <p:nvSpPr>
          <p:cNvPr id="3" name="Content Placeholder 2"/>
          <p:cNvSpPr>
            <a:spLocks noGrp="1"/>
          </p:cNvSpPr>
          <p:nvPr>
            <p:ph idx="1"/>
          </p:nvPr>
        </p:nvSpPr>
        <p:spPr>
          <a:xfrm>
            <a:off x="3575050" y="1244600"/>
            <a:ext cx="5111750" cy="4881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2400300"/>
            <a:ext cx="3008313" cy="3725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425354991"/>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4188" y="47625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484188" y="5746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484188" y="53292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smtClean="0"/>
              <a:t>Click to edit Master text styles</a:t>
            </a:r>
          </a:p>
        </p:txBody>
      </p:sp>
    </p:spTree>
    <p:extLst>
      <p:ext uri="{BB962C8B-B14F-4D97-AF65-F5344CB8AC3E}">
        <p14:creationId xmlns:p14="http://schemas.microsoft.com/office/powerpoint/2010/main" val="2240296977"/>
      </p:ext>
    </p:extLst>
  </p:cSld>
  <p:clrMapOvr>
    <a:masterClrMapping/>
  </p:clrMapOvr>
  <p:transition>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7"/>
          <p:cNvSpPr>
            <a:spLocks noGrp="1" noChangeArrowheads="1"/>
          </p:cNvSpPr>
          <p:nvPr>
            <p:ph type="title"/>
          </p:nvPr>
        </p:nvSpPr>
        <p:spPr bwMode="gray">
          <a:xfrm>
            <a:off x="381000" y="381000"/>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GB" altLang="en-US" smtClean="0"/>
              <a:t>Click to edit Master title style</a:t>
            </a:r>
          </a:p>
        </p:txBody>
      </p:sp>
      <p:sp>
        <p:nvSpPr>
          <p:cNvPr id="1028" name="Rectangle 8"/>
          <p:cNvSpPr>
            <a:spLocks noGrp="1" noChangeArrowheads="1"/>
          </p:cNvSpPr>
          <p:nvPr>
            <p:ph type="body" idx="1"/>
          </p:nvPr>
        </p:nvSpPr>
        <p:spPr bwMode="gray">
          <a:xfrm>
            <a:off x="381000" y="1236662"/>
            <a:ext cx="8229600" cy="50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GB" altLang="en-US" smtClean="0"/>
              <a:t>Click to edit Master text styles</a:t>
            </a:r>
          </a:p>
          <a:p>
            <a:pPr lvl="1"/>
            <a:r>
              <a:rPr lang="en-GB" altLang="en-US" smtClean="0"/>
              <a:t>Second level</a:t>
            </a:r>
          </a:p>
          <a:p>
            <a:pPr lvl="2"/>
            <a:r>
              <a:rPr lang="en-GB" altLang="en-US" smtClean="0"/>
              <a:t>Third level</a:t>
            </a:r>
          </a:p>
        </p:txBody>
      </p:sp>
      <p:sp>
        <p:nvSpPr>
          <p:cNvPr id="2" name="TextBox 11"/>
          <p:cNvSpPr txBox="1">
            <a:spLocks noChangeArrowheads="1"/>
          </p:cNvSpPr>
          <p:nvPr userDrawn="1"/>
        </p:nvSpPr>
        <p:spPr bwMode="auto">
          <a:xfrm>
            <a:off x="230188" y="6542088"/>
            <a:ext cx="297021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900" dirty="0" smtClean="0">
                <a:solidFill>
                  <a:srgbClr val="3F3F3F"/>
                </a:solidFill>
              </a:rPr>
              <a:t>© BC Arch Confidential and Proprietary</a:t>
            </a:r>
          </a:p>
        </p:txBody>
      </p:sp>
      <p:sp>
        <p:nvSpPr>
          <p:cNvPr id="1034" name="TextBox 12"/>
          <p:cNvSpPr txBox="1">
            <a:spLocks noChangeArrowheads="1"/>
          </p:cNvSpPr>
          <p:nvPr userDrawn="1"/>
        </p:nvSpPr>
        <p:spPr bwMode="auto">
          <a:xfrm>
            <a:off x="230188" y="6340475"/>
            <a:ext cx="990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dirty="0" smtClean="0">
                <a:solidFill>
                  <a:srgbClr val="3F3F3F"/>
                </a:solidFill>
              </a:rPr>
              <a:t>Page </a:t>
            </a:r>
            <a:fld id="{77EC4D0D-7FB2-472B-8D54-B2E4CCDFB710}" type="slidenum">
              <a:rPr lang="en-US" sz="1000" b="1" smtClean="0">
                <a:solidFill>
                  <a:srgbClr val="3F3F3F"/>
                </a:solidFill>
              </a:rPr>
              <a:pPr algn="l">
                <a:defRPr/>
              </a:pPr>
              <a:t>‹#›</a:t>
            </a:fld>
            <a:endParaRPr lang="en-US" sz="1000" b="1" dirty="0" smtClean="0">
              <a:solidFill>
                <a:srgbClr val="3F3F3F"/>
              </a:solidFill>
            </a:endParaRPr>
          </a:p>
        </p:txBody>
      </p:sp>
      <p:pic>
        <p:nvPicPr>
          <p:cNvPr id="14" name="Picture 13"/>
          <p:cNvPicPr>
            <a:picLocks noChangeAspect="1"/>
          </p:cNvPicPr>
          <p:nvPr userDrawn="1"/>
        </p:nvPicPr>
        <p:blipFill>
          <a:blip r:embed="rId15">
            <a:extLst>
              <a:ext uri="{28A0092B-C50C-407E-A947-70E740481C1C}">
                <a14:useLocalDpi xmlns:a14="http://schemas.microsoft.com/office/drawing/2010/main" val="0"/>
              </a:ext>
            </a:extLst>
          </a:blip>
          <a:srcRect l="17020" t="38518" r="15475" b="38519"/>
          <a:stretch>
            <a:fillRect/>
          </a:stretch>
        </p:blipFill>
        <p:spPr bwMode="auto">
          <a:xfrm>
            <a:off x="7441541" y="6335088"/>
            <a:ext cx="1608797"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729" r:id="rId1"/>
    <p:sldLayoutId id="2147485718" r:id="rId2"/>
    <p:sldLayoutId id="2147485732" r:id="rId3"/>
    <p:sldLayoutId id="2147485719" r:id="rId4"/>
    <p:sldLayoutId id="2147485720" r:id="rId5"/>
    <p:sldLayoutId id="2147485721" r:id="rId6"/>
    <p:sldLayoutId id="2147485731" r:id="rId7"/>
    <p:sldLayoutId id="2147485724" r:id="rId8"/>
    <p:sldLayoutId id="2147485725" r:id="rId9"/>
    <p:sldLayoutId id="2147485726" r:id="rId10"/>
    <p:sldLayoutId id="2147485727" r:id="rId11"/>
    <p:sldLayoutId id="2147485728" r:id="rId12"/>
    <p:sldLayoutId id="2147485733" r:id="rId13"/>
  </p:sldLayoutIdLst>
  <p:transition>
    <p:fade thruBlk="1"/>
  </p:transition>
  <p:timing>
    <p:tnLst>
      <p:par>
        <p:cTn id="1" dur="indefinite" restart="never" nodeType="tmRoot"/>
      </p:par>
    </p:tnLst>
  </p:timing>
  <p:txStyles>
    <p:titleStyle>
      <a:lvl1pPr algn="l" rtl="0" eaLnBrk="0" fontAlgn="base" hangingPunct="0">
        <a:spcBef>
          <a:spcPct val="0"/>
        </a:spcBef>
        <a:spcAft>
          <a:spcPct val="0"/>
        </a:spcAft>
        <a:defRPr sz="2200" b="1" i="0" u="none">
          <a:solidFill>
            <a:srgbClr val="0F238C"/>
          </a:solidFill>
          <a:latin typeface="+mj-lt"/>
          <a:ea typeface="MS PGothic" pitchFamily="34" charset="-128"/>
          <a:cs typeface="ＭＳ Ｐゴシック" pitchFamily="-65" charset="-128"/>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p:titleStyle>
    <p:body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0" y="3178175"/>
            <a:ext cx="6994953" cy="1747786"/>
          </a:xfrm>
        </p:spPr>
        <p:txBody>
          <a:bodyPr/>
          <a:lstStyle/>
          <a:p>
            <a:r>
              <a:rPr lang="en-GB" altLang="en-US" smtClean="0"/>
              <a:t>Slide update</a:t>
            </a:r>
            <a:endParaRPr lang="en-GB" dirty="0"/>
          </a:p>
        </p:txBody>
      </p:sp>
    </p:spTree>
    <p:extLst>
      <p:ext uri="{BB962C8B-B14F-4D97-AF65-F5344CB8AC3E}">
        <p14:creationId xmlns:p14="http://schemas.microsoft.com/office/powerpoint/2010/main" val="277487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1364" t="14810" r="11364" b="10191"/>
          <a:stretch/>
        </p:blipFill>
        <p:spPr>
          <a:xfrm>
            <a:off x="6671383" y="3429000"/>
            <a:ext cx="2448272" cy="2376264"/>
          </a:xfrm>
          <a:prstGeom prst="rect">
            <a:avLst/>
          </a:prstGeom>
        </p:spPr>
      </p:pic>
    </p:spTree>
    <p:extLst>
      <p:ext uri="{BB962C8B-B14F-4D97-AF65-F5344CB8AC3E}">
        <p14:creationId xmlns:p14="http://schemas.microsoft.com/office/powerpoint/2010/main" val="4149673549"/>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transmitted one way/both ways </a:t>
            </a:r>
          </a:p>
          <a:p>
            <a:pPr lvl="2">
              <a:spcBef>
                <a:spcPts val="0"/>
              </a:spcBef>
              <a:spcAft>
                <a:spcPts val="0"/>
              </a:spcAft>
            </a:pPr>
            <a:r>
              <a:rPr lang="en-GB" sz="2000" dirty="0">
                <a:solidFill>
                  <a:schemeClr val="tx1"/>
                </a:solidFill>
                <a:cs typeface="Arial" pitchFamily="34" charset="0"/>
              </a:rPr>
              <a:t>Simplex</a:t>
            </a:r>
          </a:p>
          <a:p>
            <a:pPr lvl="2">
              <a:spcBef>
                <a:spcPts val="0"/>
              </a:spcBef>
              <a:spcAft>
                <a:spcPts val="0"/>
              </a:spcAft>
            </a:pPr>
            <a:r>
              <a:rPr lang="en-GB" sz="2000" dirty="0">
                <a:solidFill>
                  <a:schemeClr val="tx1"/>
                </a:solidFill>
                <a:cs typeface="Arial" pitchFamily="34" charset="0"/>
              </a:rPr>
              <a:t>Semi-Duplex (Half Duplex)</a:t>
            </a:r>
          </a:p>
          <a:p>
            <a:pPr lvl="2">
              <a:spcBef>
                <a:spcPts val="0"/>
              </a:spcBef>
              <a:spcAft>
                <a:spcPts val="0"/>
              </a:spcAft>
            </a:pPr>
            <a:r>
              <a:rPr lang="en-GB" sz="2000" dirty="0">
                <a:solidFill>
                  <a:schemeClr val="tx1"/>
                </a:solidFill>
                <a:cs typeface="Arial" pitchFamily="34" charset="0"/>
              </a:rPr>
              <a:t>Duplex</a:t>
            </a:r>
          </a:p>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a:stretch>
            <a:fillRect/>
          </a:stretch>
        </p:blipFill>
        <p:spPr>
          <a:xfrm>
            <a:off x="7524328" y="2790952"/>
            <a:ext cx="1357264" cy="2932383"/>
          </a:xfrm>
          <a:prstGeom prst="rect">
            <a:avLst/>
          </a:prstGeom>
        </p:spPr>
      </p:pic>
    </p:spTree>
    <p:extLst>
      <p:ext uri="{BB962C8B-B14F-4D97-AF65-F5344CB8AC3E}">
        <p14:creationId xmlns:p14="http://schemas.microsoft.com/office/powerpoint/2010/main" val="2931054965"/>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Simplex </a:t>
            </a:r>
          </a:p>
          <a:p>
            <a:pPr lvl="2">
              <a:spcBef>
                <a:spcPts val="0"/>
              </a:spcBef>
              <a:spcAft>
                <a:spcPts val="0"/>
              </a:spcAft>
            </a:pPr>
            <a:r>
              <a:rPr lang="en-GB" sz="2000" dirty="0">
                <a:solidFill>
                  <a:schemeClr val="tx1"/>
                </a:solidFill>
                <a:cs typeface="Arial" pitchFamily="34" charset="0"/>
              </a:rPr>
              <a:t>One way signal (unidirectional) – TV broadcast</a:t>
            </a: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6828" y="2363937"/>
            <a:ext cx="704121" cy="105958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888" y="3562338"/>
            <a:ext cx="704121" cy="105958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419" y="4652291"/>
            <a:ext cx="704121" cy="1059582"/>
          </a:xfrm>
          <a:prstGeom prst="rect">
            <a:avLst/>
          </a:prstGeom>
        </p:spPr>
      </p:pic>
      <p:pic>
        <p:nvPicPr>
          <p:cNvPr id="11" name="Picture 10"/>
          <p:cNvPicPr>
            <a:picLocks noChangeAspect="1"/>
          </p:cNvPicPr>
          <p:nvPr/>
        </p:nvPicPr>
        <p:blipFill>
          <a:blip r:embed="rId4"/>
          <a:stretch>
            <a:fillRect/>
          </a:stretch>
        </p:blipFill>
        <p:spPr>
          <a:xfrm>
            <a:off x="837555" y="2625938"/>
            <a:ext cx="1357264" cy="2932383"/>
          </a:xfrm>
          <a:prstGeom prst="rect">
            <a:avLst/>
          </a:prstGeom>
        </p:spPr>
      </p:pic>
    </p:spTree>
    <p:extLst>
      <p:ext uri="{BB962C8B-B14F-4D97-AF65-F5344CB8AC3E}">
        <p14:creationId xmlns:p14="http://schemas.microsoft.com/office/powerpoint/2010/main" val="2423601398"/>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Semi-Duplex</a:t>
            </a:r>
          </a:p>
          <a:p>
            <a:pPr lvl="2">
              <a:spcBef>
                <a:spcPts val="0"/>
              </a:spcBef>
              <a:spcAft>
                <a:spcPts val="0"/>
              </a:spcAft>
            </a:pPr>
            <a:r>
              <a:rPr lang="en-GB" sz="2000" dirty="0">
                <a:solidFill>
                  <a:schemeClr val="tx1"/>
                </a:solidFill>
                <a:cs typeface="Arial" pitchFamily="34" charset="0"/>
              </a:rPr>
              <a:t>Both directions</a:t>
            </a:r>
          </a:p>
          <a:p>
            <a:pPr lvl="2">
              <a:spcBef>
                <a:spcPts val="0"/>
              </a:spcBef>
              <a:spcAft>
                <a:spcPts val="0"/>
              </a:spcAft>
            </a:pPr>
            <a:r>
              <a:rPr lang="en-GB" sz="2000" dirty="0">
                <a:solidFill>
                  <a:schemeClr val="tx1"/>
                </a:solidFill>
                <a:cs typeface="Arial" pitchFamily="34" charset="0"/>
              </a:rPr>
              <a:t>Only one direction at a time</a:t>
            </a:r>
          </a:p>
          <a:p>
            <a:pPr lvl="2">
              <a:spcBef>
                <a:spcPts val="0"/>
              </a:spcBef>
              <a:spcAft>
                <a:spcPts val="0"/>
              </a:spcAft>
            </a:pPr>
            <a:r>
              <a:rPr lang="en-GB" sz="2000" dirty="0">
                <a:solidFill>
                  <a:schemeClr val="tx1"/>
                </a:solidFill>
                <a:cs typeface="Arial" pitchFamily="34" charset="0"/>
              </a:rPr>
              <a:t>Used in bus transmission – thin </a:t>
            </a:r>
            <a:r>
              <a:rPr lang="en-GB" sz="2000" dirty="0" smtClean="0">
                <a:solidFill>
                  <a:schemeClr val="tx1"/>
                </a:solidFill>
                <a:cs typeface="Arial" pitchFamily="34" charset="0"/>
              </a:rPr>
              <a:t>Ethernet </a:t>
            </a:r>
            <a:r>
              <a:rPr lang="en-GB" sz="2000" dirty="0">
                <a:solidFill>
                  <a:schemeClr val="tx1"/>
                </a:solidFill>
                <a:cs typeface="Arial" pitchFamily="34" charset="0"/>
              </a:rPr>
              <a:t>/ hubs</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513" y="3113383"/>
            <a:ext cx="443752" cy="991274"/>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065" y="3119455"/>
            <a:ext cx="443752" cy="991273"/>
          </a:xfrm>
          <a:prstGeom prst="rect">
            <a:avLst/>
          </a:prstGeom>
        </p:spPr>
      </p:pic>
      <p:cxnSp>
        <p:nvCxnSpPr>
          <p:cNvPr id="8" name="Straight Connector 7"/>
          <p:cNvCxnSpPr/>
          <p:nvPr/>
        </p:nvCxnSpPr>
        <p:spPr>
          <a:xfrm>
            <a:off x="1370021" y="3400805"/>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2436" y="4477942"/>
            <a:ext cx="443752" cy="991274"/>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73" y="4524791"/>
            <a:ext cx="443752" cy="991273"/>
          </a:xfrm>
          <a:prstGeom prst="rect">
            <a:avLst/>
          </a:prstGeom>
        </p:spPr>
      </p:pic>
      <p:cxnSp>
        <p:nvCxnSpPr>
          <p:cNvPr id="16" name="Straight Connector 15"/>
          <p:cNvCxnSpPr/>
          <p:nvPr/>
        </p:nvCxnSpPr>
        <p:spPr>
          <a:xfrm>
            <a:off x="1442029" y="4806141"/>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4998" y="3424355"/>
            <a:ext cx="1220206" cy="307777"/>
          </a:xfrm>
          <a:prstGeom prst="rect">
            <a:avLst/>
          </a:prstGeom>
          <a:noFill/>
        </p:spPr>
        <p:txBody>
          <a:bodyPr wrap="none" rtlCol="0">
            <a:spAutoFit/>
          </a:bodyPr>
          <a:lstStyle/>
          <a:p>
            <a:r>
              <a:rPr lang="en-GB" dirty="0"/>
              <a:t>Hello … over</a:t>
            </a:r>
          </a:p>
        </p:txBody>
      </p:sp>
      <p:sp>
        <p:nvSpPr>
          <p:cNvPr id="21" name="TextBox 20"/>
          <p:cNvSpPr txBox="1"/>
          <p:nvPr/>
        </p:nvSpPr>
        <p:spPr>
          <a:xfrm>
            <a:off x="1562904" y="4806142"/>
            <a:ext cx="2624436" cy="307777"/>
          </a:xfrm>
          <a:prstGeom prst="rect">
            <a:avLst/>
          </a:prstGeom>
          <a:noFill/>
        </p:spPr>
        <p:txBody>
          <a:bodyPr wrap="none" rtlCol="0">
            <a:spAutoFit/>
          </a:bodyPr>
          <a:lstStyle/>
          <a:p>
            <a:r>
              <a:rPr lang="en-GB" dirty="0"/>
              <a:t>Hi what is Semi duplex … over</a:t>
            </a:r>
          </a:p>
        </p:txBody>
      </p:sp>
    </p:spTree>
    <p:extLst>
      <p:ext uri="{BB962C8B-B14F-4D97-AF65-F5344CB8AC3E}">
        <p14:creationId xmlns:p14="http://schemas.microsoft.com/office/powerpoint/2010/main" val="45168786"/>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 Transmission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Full-Duplex</a:t>
            </a:r>
          </a:p>
          <a:p>
            <a:pPr lvl="2">
              <a:spcBef>
                <a:spcPts val="0"/>
              </a:spcBef>
              <a:spcAft>
                <a:spcPts val="0"/>
              </a:spcAft>
            </a:pPr>
            <a:r>
              <a:rPr lang="en-GB" sz="2000" dirty="0">
                <a:solidFill>
                  <a:schemeClr val="tx1"/>
                </a:solidFill>
                <a:cs typeface="Arial" pitchFamily="34" charset="0"/>
              </a:rPr>
              <a:t>Both directions – at the same time</a:t>
            </a:r>
          </a:p>
          <a:p>
            <a:pPr lvl="2">
              <a:spcBef>
                <a:spcPts val="0"/>
              </a:spcBef>
              <a:spcAft>
                <a:spcPts val="0"/>
              </a:spcAft>
            </a:pPr>
            <a:r>
              <a:rPr lang="en-GB" sz="2000" dirty="0">
                <a:solidFill>
                  <a:schemeClr val="tx1"/>
                </a:solidFill>
                <a:cs typeface="Arial" pitchFamily="34" charset="0"/>
              </a:rPr>
              <a:t>Switches support this</a:t>
            </a:r>
          </a:p>
          <a:p>
            <a:pPr lvl="2">
              <a:spcBef>
                <a:spcPts val="0"/>
              </a:spcBef>
              <a:spcAft>
                <a:spcPts val="0"/>
              </a:spcAft>
            </a:pPr>
            <a:r>
              <a:rPr lang="en-GB" sz="2000" dirty="0">
                <a:solidFill>
                  <a:schemeClr val="tx1"/>
                </a:solidFill>
                <a:cs typeface="Arial" pitchFamily="34" charset="0"/>
              </a:rPr>
              <a:t>Twice as fast</a:t>
            </a:r>
          </a:p>
          <a:p>
            <a:pPr lvl="2">
              <a:spcBef>
                <a:spcPts val="0"/>
              </a:spcBef>
              <a:spcAft>
                <a:spcPts val="0"/>
              </a:spcAft>
            </a:pPr>
            <a:endParaRPr lang="en-GB" dirty="0">
              <a:solidFill>
                <a:schemeClr val="tx1"/>
              </a:solidFill>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8" name="Straight Connector 7"/>
          <p:cNvCxnSpPr/>
          <p:nvPr/>
        </p:nvCxnSpPr>
        <p:spPr>
          <a:xfrm>
            <a:off x="1619672" y="3789040"/>
            <a:ext cx="2520280" cy="0"/>
          </a:xfrm>
          <a:prstGeom prst="line">
            <a:avLst/>
          </a:prstGeom>
          <a:ln w="41275">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35038" y="4249283"/>
            <a:ext cx="2520280" cy="0"/>
          </a:xfrm>
          <a:prstGeom prst="line">
            <a:avLst/>
          </a:prstGeom>
          <a:ln w="41275">
            <a:solidFill>
              <a:schemeClr val="accent2">
                <a:lumMod val="60000"/>
                <a:lumOff val="40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0873" y="3097155"/>
            <a:ext cx="881590" cy="1906568"/>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902" y="3097155"/>
            <a:ext cx="881590" cy="1906568"/>
          </a:xfrm>
          <a:prstGeom prst="rect">
            <a:avLst/>
          </a:prstGeom>
        </p:spPr>
      </p:pic>
    </p:spTree>
    <p:extLst>
      <p:ext uri="{BB962C8B-B14F-4D97-AF65-F5344CB8AC3E}">
        <p14:creationId xmlns:p14="http://schemas.microsoft.com/office/powerpoint/2010/main" val="3494345480"/>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7516069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How signals are encoded in electrical </a:t>
            </a:r>
            <a:r>
              <a:rPr lang="en-GB" dirty="0" smtClean="0">
                <a:solidFill>
                  <a:schemeClr val="tx1"/>
                </a:solidFill>
                <a:cs typeface="Arial" pitchFamily="34" charset="0"/>
              </a:rPr>
              <a:t>signals</a:t>
            </a:r>
          </a:p>
          <a:p>
            <a:pPr lvl="2">
              <a:spcBef>
                <a:spcPts val="0"/>
              </a:spcBef>
              <a:spcAft>
                <a:spcPts val="0"/>
              </a:spcAft>
            </a:pPr>
            <a:r>
              <a:rPr lang="en-GB" sz="20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Return-To-Zero</a:t>
            </a:r>
          </a:p>
          <a:p>
            <a:pPr lvl="2">
              <a:spcBef>
                <a:spcPts val="0"/>
              </a:spcBef>
              <a:spcAft>
                <a:spcPts val="0"/>
              </a:spcAft>
            </a:pPr>
            <a:r>
              <a:rPr lang="en-GB" sz="2000" dirty="0">
                <a:solidFill>
                  <a:schemeClr val="tx1"/>
                </a:solidFill>
                <a:cs typeface="Arial" pitchFamily="34" charset="0"/>
              </a:rPr>
              <a:t>Non-Return-Zero (NRZ)</a:t>
            </a:r>
          </a:p>
          <a:p>
            <a:pPr lvl="2">
              <a:spcBef>
                <a:spcPts val="0"/>
              </a:spcBef>
              <a:spcAft>
                <a:spcPts val="0"/>
              </a:spcAft>
            </a:pPr>
            <a:r>
              <a:rPr lang="en-GB" sz="2000" dirty="0">
                <a:solidFill>
                  <a:schemeClr val="tx1"/>
                </a:solidFill>
                <a:cs typeface="Arial" pitchFamily="34" charset="0"/>
              </a:rPr>
              <a:t>Manchester</a:t>
            </a:r>
          </a:p>
          <a:p>
            <a:pPr lvl="2">
              <a:spcBef>
                <a:spcPts val="0"/>
              </a:spcBef>
              <a:spcAft>
                <a:spcPts val="0"/>
              </a:spcAft>
            </a:pPr>
            <a:r>
              <a:rPr lang="en-GB" sz="2000" dirty="0">
                <a:solidFill>
                  <a:schemeClr val="tx1"/>
                </a:solidFill>
                <a:cs typeface="Arial" pitchFamily="34" charset="0"/>
              </a:rPr>
              <a:t>High density bipolar 3 (HDB3)</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Tree>
    <p:extLst>
      <p:ext uri="{BB962C8B-B14F-4D97-AF65-F5344CB8AC3E}">
        <p14:creationId xmlns:p14="http://schemas.microsoft.com/office/powerpoint/2010/main" val="1053124456"/>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954035006"/>
              </p:ext>
            </p:extLst>
          </p:nvPr>
        </p:nvGraphicFramePr>
        <p:xfrm>
          <a:off x="323528" y="2420888"/>
          <a:ext cx="6120680"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Unipolar</a:t>
            </a:r>
          </a:p>
          <a:p>
            <a:pPr lvl="2">
              <a:spcBef>
                <a:spcPts val="0"/>
              </a:spcBef>
              <a:spcAft>
                <a:spcPts val="0"/>
              </a:spcAft>
            </a:pPr>
            <a:r>
              <a:rPr lang="en-GB" sz="2000" dirty="0">
                <a:solidFill>
                  <a:schemeClr val="tx1"/>
                </a:solidFill>
                <a:cs typeface="Arial" pitchFamily="34" charset="0"/>
              </a:rPr>
              <a:t>Voltage = +1</a:t>
            </a:r>
          </a:p>
          <a:p>
            <a:pPr lvl="2">
              <a:spcBef>
                <a:spcPts val="0"/>
              </a:spcBef>
              <a:spcAft>
                <a:spcPts val="0"/>
              </a:spcAft>
            </a:pPr>
            <a:r>
              <a:rPr lang="en-GB" sz="2000" dirty="0">
                <a:solidFill>
                  <a:schemeClr val="tx1"/>
                </a:solidFill>
                <a:cs typeface="Arial" pitchFamily="34" charset="0"/>
              </a:rPr>
              <a:t>No Voltage = 0</a:t>
            </a:r>
          </a:p>
          <a:p>
            <a:pPr lvl="2">
              <a:spcBef>
                <a:spcPts val="0"/>
              </a:spcBef>
              <a:spcAft>
                <a:spcPts val="0"/>
              </a:spcAft>
            </a:pPr>
            <a:endParaRPr lang="en-GB" sz="20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sp>
        <p:nvSpPr>
          <p:cNvPr id="11" name="TextBox 10"/>
          <p:cNvSpPr txBox="1"/>
          <p:nvPr/>
        </p:nvSpPr>
        <p:spPr>
          <a:xfrm>
            <a:off x="1619672" y="2780929"/>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3206564" y="2780929"/>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914457432"/>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Bipolar - Alternate Mark Inversion</a:t>
            </a:r>
          </a:p>
          <a:p>
            <a:pPr lvl="2">
              <a:spcBef>
                <a:spcPts val="0"/>
              </a:spcBef>
              <a:spcAft>
                <a:spcPts val="0"/>
              </a:spcAft>
            </a:pPr>
            <a:r>
              <a:rPr lang="en-GB" sz="2000" b="1" dirty="0">
                <a:solidFill>
                  <a:schemeClr val="tx1"/>
                </a:solidFill>
                <a:cs typeface="Arial" pitchFamily="34" charset="0"/>
              </a:rPr>
              <a:t>0</a:t>
            </a:r>
            <a:r>
              <a:rPr lang="en-GB" sz="2000" dirty="0">
                <a:solidFill>
                  <a:schemeClr val="tx1"/>
                </a:solidFill>
                <a:cs typeface="Arial" pitchFamily="34" charset="0"/>
              </a:rPr>
              <a:t> = No Voltage 	</a:t>
            </a:r>
            <a:r>
              <a:rPr lang="en-GB" sz="2000" b="1" dirty="0">
                <a:solidFill>
                  <a:schemeClr val="tx1"/>
                </a:solidFill>
                <a:cs typeface="Arial" pitchFamily="34" charset="0"/>
              </a:rPr>
              <a:t>1 </a:t>
            </a:r>
            <a:r>
              <a:rPr lang="en-GB" sz="2000" dirty="0">
                <a:solidFill>
                  <a:schemeClr val="tx1"/>
                </a:solidFill>
                <a:cs typeface="Arial" pitchFamily="34" charset="0"/>
              </a:rPr>
              <a:t>= </a:t>
            </a:r>
            <a:r>
              <a:rPr lang="en-GB" sz="2000" dirty="0" smtClean="0">
                <a:solidFill>
                  <a:schemeClr val="tx1"/>
                </a:solidFill>
                <a:cs typeface="Arial" pitchFamily="34" charset="0"/>
              </a:rPr>
              <a:t>Alternate </a:t>
            </a:r>
            <a:r>
              <a:rPr lang="en-GB" sz="2000" dirty="0">
                <a:solidFill>
                  <a:schemeClr val="tx1"/>
                </a:solidFill>
                <a:cs typeface="Arial" pitchFamily="34" charset="0"/>
              </a:rPr>
              <a:t>+ve/-ve</a:t>
            </a:r>
          </a:p>
          <a:p>
            <a:pPr lvl="2">
              <a:spcBef>
                <a:spcPts val="0"/>
              </a:spcBef>
              <a:spcAft>
                <a:spcPts val="0"/>
              </a:spcAft>
            </a:pPr>
            <a:r>
              <a:rPr lang="en-GB" sz="2000" dirty="0">
                <a:solidFill>
                  <a:schemeClr val="tx1"/>
                </a:solidFill>
                <a:cs typeface="Arial" pitchFamily="34" charset="0"/>
              </a:rPr>
              <a:t>Avoids DC build up</a:t>
            </a:r>
          </a:p>
          <a:p>
            <a:pPr lvl="2">
              <a:spcBef>
                <a:spcPts val="0"/>
              </a:spcBef>
              <a:spcAft>
                <a:spcPts val="0"/>
              </a:spcAft>
            </a:pP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265" y="4047844"/>
            <a:ext cx="1915417" cy="1376842"/>
          </a:xfrm>
          <a:prstGeom prst="rect">
            <a:avLst/>
          </a:prstGeom>
          <a:scene3d>
            <a:camera prst="orthographicFront">
              <a:rot lat="180000" lon="2400000" rev="21000000"/>
            </a:camera>
            <a:lightRig rig="threePt" dir="t"/>
          </a:scene3d>
        </p:spPr>
      </p:pic>
      <p:graphicFrame>
        <p:nvGraphicFramePr>
          <p:cNvPr id="6" name="Chart 5"/>
          <p:cNvGraphicFramePr>
            <a:graphicFrameLocks/>
          </p:cNvGraphicFramePr>
          <p:nvPr>
            <p:extLst>
              <p:ext uri="{D42A27DB-BD31-4B8C-83A1-F6EECF244321}">
                <p14:modId xmlns:p14="http://schemas.microsoft.com/office/powerpoint/2010/main" val="3907717667"/>
              </p:ext>
            </p:extLst>
          </p:nvPr>
        </p:nvGraphicFramePr>
        <p:xfrm>
          <a:off x="395536" y="2564904"/>
          <a:ext cx="5904656" cy="3031232"/>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1650872" y="2922534"/>
            <a:ext cx="360040" cy="461665"/>
          </a:xfrm>
          <a:prstGeom prst="rect">
            <a:avLst/>
          </a:prstGeom>
          <a:noFill/>
        </p:spPr>
        <p:txBody>
          <a:bodyPr wrap="square" rtlCol="0">
            <a:spAutoFit/>
          </a:bodyPr>
          <a:lstStyle/>
          <a:p>
            <a:r>
              <a:rPr lang="en-GB" sz="2400" b="1" dirty="0"/>
              <a:t>0</a:t>
            </a:r>
          </a:p>
        </p:txBody>
      </p:sp>
      <p:sp>
        <p:nvSpPr>
          <p:cNvPr id="9" name="TextBox 8"/>
          <p:cNvSpPr txBox="1"/>
          <p:nvPr/>
        </p:nvSpPr>
        <p:spPr>
          <a:xfrm>
            <a:off x="2438156" y="2922535"/>
            <a:ext cx="360040" cy="461665"/>
          </a:xfrm>
          <a:prstGeom prst="rect">
            <a:avLst/>
          </a:prstGeom>
          <a:noFill/>
        </p:spPr>
        <p:txBody>
          <a:bodyPr wrap="square" rtlCol="0">
            <a:spAutoFit/>
          </a:bodyPr>
          <a:lstStyle/>
          <a:p>
            <a:r>
              <a:rPr lang="en-GB" sz="2400" b="1" dirty="0"/>
              <a:t>1</a:t>
            </a:r>
          </a:p>
        </p:txBody>
      </p:sp>
      <p:sp>
        <p:nvSpPr>
          <p:cNvPr id="10" name="TextBox 9"/>
          <p:cNvSpPr txBox="1"/>
          <p:nvPr/>
        </p:nvSpPr>
        <p:spPr>
          <a:xfrm>
            <a:off x="914590" y="2930417"/>
            <a:ext cx="360040" cy="461665"/>
          </a:xfrm>
          <a:prstGeom prst="rect">
            <a:avLst/>
          </a:prstGeom>
          <a:noFill/>
        </p:spPr>
        <p:txBody>
          <a:bodyPr wrap="square" rtlCol="0">
            <a:spAutoFit/>
          </a:bodyPr>
          <a:lstStyle/>
          <a:p>
            <a:r>
              <a:rPr lang="en-GB" sz="2400" b="1" dirty="0"/>
              <a:t>1</a:t>
            </a:r>
          </a:p>
        </p:txBody>
      </p:sp>
      <p:sp>
        <p:nvSpPr>
          <p:cNvPr id="11" name="TextBox 10"/>
          <p:cNvSpPr txBox="1"/>
          <p:nvPr/>
        </p:nvSpPr>
        <p:spPr>
          <a:xfrm>
            <a:off x="3218716" y="2924943"/>
            <a:ext cx="360040" cy="461665"/>
          </a:xfrm>
          <a:prstGeom prst="rect">
            <a:avLst/>
          </a:prstGeom>
          <a:noFill/>
        </p:spPr>
        <p:txBody>
          <a:bodyPr wrap="square" rtlCol="0">
            <a:spAutoFit/>
          </a:bodyPr>
          <a:lstStyle/>
          <a:p>
            <a:r>
              <a:rPr lang="en-GB" sz="2400" b="1" dirty="0"/>
              <a:t>0</a:t>
            </a:r>
          </a:p>
        </p:txBody>
      </p:sp>
      <p:sp>
        <p:nvSpPr>
          <p:cNvPr id="12" name="TextBox 11"/>
          <p:cNvSpPr txBox="1"/>
          <p:nvPr/>
        </p:nvSpPr>
        <p:spPr>
          <a:xfrm>
            <a:off x="4008752" y="2924943"/>
            <a:ext cx="360040" cy="461665"/>
          </a:xfrm>
          <a:prstGeom prst="rect">
            <a:avLst/>
          </a:prstGeom>
          <a:noFill/>
        </p:spPr>
        <p:txBody>
          <a:bodyPr wrap="square" rtlCol="0">
            <a:spAutoFit/>
          </a:bodyPr>
          <a:lstStyle/>
          <a:p>
            <a:r>
              <a:rPr lang="en-GB" sz="2400" b="1" dirty="0"/>
              <a:t>0</a:t>
            </a:r>
          </a:p>
        </p:txBody>
      </p:sp>
      <p:sp>
        <p:nvSpPr>
          <p:cNvPr id="13" name="TextBox 12"/>
          <p:cNvSpPr txBox="1"/>
          <p:nvPr/>
        </p:nvSpPr>
        <p:spPr>
          <a:xfrm>
            <a:off x="4693376" y="2924944"/>
            <a:ext cx="360040" cy="461665"/>
          </a:xfrm>
          <a:prstGeom prst="rect">
            <a:avLst/>
          </a:prstGeom>
          <a:noFill/>
        </p:spPr>
        <p:txBody>
          <a:bodyPr wrap="square" rtlCol="0">
            <a:spAutoFit/>
          </a:bodyPr>
          <a:lstStyle/>
          <a:p>
            <a:r>
              <a:rPr lang="en-GB" sz="2400" b="1" dirty="0"/>
              <a:t>1</a:t>
            </a:r>
          </a:p>
        </p:txBody>
      </p:sp>
    </p:spTree>
    <p:extLst>
      <p:ext uri="{BB962C8B-B14F-4D97-AF65-F5344CB8AC3E}">
        <p14:creationId xmlns:p14="http://schemas.microsoft.com/office/powerpoint/2010/main" val="879850724"/>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graphicFrame>
        <p:nvGraphicFramePr>
          <p:cNvPr id="20" name="Chart 19"/>
          <p:cNvGraphicFramePr>
            <a:graphicFrameLocks/>
          </p:cNvGraphicFramePr>
          <p:nvPr>
            <p:extLst/>
          </p:nvPr>
        </p:nvGraphicFramePr>
        <p:xfrm>
          <a:off x="368425" y="3218880"/>
          <a:ext cx="5319714" cy="28051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a:graphicFrameLocks/>
          </p:cNvGraphicFramePr>
          <p:nvPr>
            <p:extLst/>
          </p:nvPr>
        </p:nvGraphicFramePr>
        <p:xfrm>
          <a:off x="539552" y="1530374"/>
          <a:ext cx="5157788" cy="2776538"/>
        </p:xfrm>
        <a:graphic>
          <a:graphicData uri="http://schemas.openxmlformats.org/drawingml/2006/chart">
            <c:chart xmlns:c="http://schemas.openxmlformats.org/drawingml/2006/chart" xmlns:r="http://schemas.openxmlformats.org/officeDocument/2006/relationships" r:id="rId4"/>
          </a:graphicData>
        </a:graphic>
      </p:graphicFrame>
      <p:sp>
        <p:nvSpPr>
          <p:cNvPr id="3" name="Content Placeholder 2"/>
          <p:cNvSpPr>
            <a:spLocks noGrp="1"/>
          </p:cNvSpPr>
          <p:nvPr>
            <p:ph idx="1"/>
          </p:nvPr>
        </p:nvSpPr>
        <p:spPr>
          <a:xfrm>
            <a:off x="-1" y="1484784"/>
            <a:ext cx="8863681" cy="1008112"/>
          </a:xfrm>
          <a:solidFill>
            <a:schemeClr val="bg1"/>
          </a:solidFill>
        </p:spPr>
        <p:txBody>
          <a:bodyPr/>
          <a:lstStyle/>
          <a:p>
            <a:pPr lvl="1">
              <a:spcBef>
                <a:spcPts val="0"/>
              </a:spcBef>
              <a:spcAft>
                <a:spcPts val="0"/>
              </a:spcAft>
            </a:pPr>
            <a:r>
              <a:rPr lang="en-GB" sz="2400" dirty="0">
                <a:solidFill>
                  <a:schemeClr val="tx1"/>
                </a:solidFill>
                <a:cs typeface="Arial" pitchFamily="34" charset="0"/>
              </a:rPr>
              <a:t>Non-Return-To Zero(NRZ) </a:t>
            </a:r>
          </a:p>
          <a:p>
            <a:pPr lvl="1">
              <a:spcBef>
                <a:spcPts val="0"/>
              </a:spcBef>
              <a:spcAft>
                <a:spcPts val="0"/>
              </a:spcAft>
            </a:pPr>
            <a:r>
              <a:rPr lang="en-GB" sz="2400" dirty="0">
                <a:solidFill>
                  <a:schemeClr val="tx1"/>
                </a:solidFill>
                <a:cs typeface="Arial" pitchFamily="34" charset="0"/>
              </a:rPr>
              <a:t>Return-To-Zero (RZ) - returns to zero half way through</a:t>
            </a:r>
            <a:endParaRPr lang="en-GB" sz="20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
        <p:nvSpPr>
          <p:cNvPr id="22" name="TextBox 21"/>
          <p:cNvSpPr txBox="1"/>
          <p:nvPr/>
        </p:nvSpPr>
        <p:spPr>
          <a:xfrm>
            <a:off x="867781" y="2358461"/>
            <a:ext cx="360040" cy="461665"/>
          </a:xfrm>
          <a:prstGeom prst="rect">
            <a:avLst/>
          </a:prstGeom>
          <a:noFill/>
        </p:spPr>
        <p:txBody>
          <a:bodyPr wrap="square" rtlCol="0">
            <a:spAutoFit/>
          </a:bodyPr>
          <a:lstStyle/>
          <a:p>
            <a:r>
              <a:rPr lang="en-GB" sz="2400" b="1" dirty="0"/>
              <a:t>1</a:t>
            </a:r>
          </a:p>
        </p:txBody>
      </p:sp>
      <p:sp>
        <p:nvSpPr>
          <p:cNvPr id="29" name="TextBox 28"/>
          <p:cNvSpPr txBox="1"/>
          <p:nvPr/>
        </p:nvSpPr>
        <p:spPr>
          <a:xfrm>
            <a:off x="1562460" y="2358461"/>
            <a:ext cx="360040" cy="461665"/>
          </a:xfrm>
          <a:prstGeom prst="rect">
            <a:avLst/>
          </a:prstGeom>
          <a:noFill/>
        </p:spPr>
        <p:txBody>
          <a:bodyPr wrap="square" rtlCol="0">
            <a:spAutoFit/>
          </a:bodyPr>
          <a:lstStyle/>
          <a:p>
            <a:r>
              <a:rPr lang="en-GB" sz="2400" b="1" dirty="0"/>
              <a:t>0</a:t>
            </a:r>
          </a:p>
        </p:txBody>
      </p:sp>
      <p:sp>
        <p:nvSpPr>
          <p:cNvPr id="30" name="TextBox 29"/>
          <p:cNvSpPr txBox="1"/>
          <p:nvPr/>
        </p:nvSpPr>
        <p:spPr>
          <a:xfrm>
            <a:off x="2257139" y="2358461"/>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2951818" y="2358461"/>
            <a:ext cx="360040" cy="461665"/>
          </a:xfrm>
          <a:prstGeom prst="rect">
            <a:avLst/>
          </a:prstGeom>
          <a:noFill/>
        </p:spPr>
        <p:txBody>
          <a:bodyPr wrap="square" rtlCol="0">
            <a:spAutoFit/>
          </a:bodyPr>
          <a:lstStyle/>
          <a:p>
            <a:r>
              <a:rPr lang="en-GB" sz="2400" b="1" dirty="0"/>
              <a:t>0</a:t>
            </a:r>
          </a:p>
        </p:txBody>
      </p:sp>
      <p:sp>
        <p:nvSpPr>
          <p:cNvPr id="34" name="TextBox 33"/>
          <p:cNvSpPr txBox="1"/>
          <p:nvPr/>
        </p:nvSpPr>
        <p:spPr>
          <a:xfrm>
            <a:off x="3583982" y="2358461"/>
            <a:ext cx="360040" cy="461665"/>
          </a:xfrm>
          <a:prstGeom prst="rect">
            <a:avLst/>
          </a:prstGeom>
          <a:noFill/>
        </p:spPr>
        <p:txBody>
          <a:bodyPr wrap="square" rtlCol="0">
            <a:spAutoFit/>
          </a:bodyPr>
          <a:lstStyle/>
          <a:p>
            <a:r>
              <a:rPr lang="en-GB" sz="2400" b="1" dirty="0"/>
              <a:t>1</a:t>
            </a:r>
          </a:p>
        </p:txBody>
      </p:sp>
      <p:sp>
        <p:nvSpPr>
          <p:cNvPr id="35" name="TextBox 34"/>
          <p:cNvSpPr txBox="1"/>
          <p:nvPr/>
        </p:nvSpPr>
        <p:spPr>
          <a:xfrm>
            <a:off x="4278661" y="2358461"/>
            <a:ext cx="360040" cy="461665"/>
          </a:xfrm>
          <a:prstGeom prst="rect">
            <a:avLst/>
          </a:prstGeom>
          <a:noFill/>
        </p:spPr>
        <p:txBody>
          <a:bodyPr wrap="square" rtlCol="0">
            <a:spAutoFit/>
          </a:bodyPr>
          <a:lstStyle/>
          <a:p>
            <a:r>
              <a:rPr lang="en-GB" sz="2400" b="1" dirty="0"/>
              <a:t>0</a:t>
            </a:r>
          </a:p>
        </p:txBody>
      </p:sp>
      <p:sp>
        <p:nvSpPr>
          <p:cNvPr id="36" name="Rectangle 35"/>
          <p:cNvSpPr/>
          <p:nvPr/>
        </p:nvSpPr>
        <p:spPr>
          <a:xfrm>
            <a:off x="5663934" y="2496961"/>
            <a:ext cx="2272931" cy="461665"/>
          </a:xfrm>
          <a:prstGeom prst="rect">
            <a:avLst/>
          </a:prstGeom>
        </p:spPr>
        <p:txBody>
          <a:bodyPr wrap="none">
            <a:spAutoFit/>
          </a:bodyPr>
          <a:lstStyle/>
          <a:p>
            <a:r>
              <a:rPr lang="en-GB" sz="2400" dirty="0">
                <a:cs typeface="Arial" pitchFamily="34" charset="0"/>
              </a:rPr>
              <a:t>Return-To-Zero</a:t>
            </a:r>
          </a:p>
        </p:txBody>
      </p:sp>
      <p:sp>
        <p:nvSpPr>
          <p:cNvPr id="37" name="Rectangle 36"/>
          <p:cNvSpPr/>
          <p:nvPr/>
        </p:nvSpPr>
        <p:spPr>
          <a:xfrm>
            <a:off x="5638286" y="4221089"/>
            <a:ext cx="2941383" cy="461665"/>
          </a:xfrm>
          <a:prstGeom prst="rect">
            <a:avLst/>
          </a:prstGeom>
        </p:spPr>
        <p:txBody>
          <a:bodyPr wrap="none">
            <a:spAutoFit/>
          </a:bodyPr>
          <a:lstStyle/>
          <a:p>
            <a:r>
              <a:rPr lang="en-GB" sz="2400" dirty="0">
                <a:cs typeface="Arial" pitchFamily="34" charset="0"/>
              </a:rPr>
              <a:t>Non-Return-To-Zero</a:t>
            </a:r>
          </a:p>
        </p:txBody>
      </p:sp>
    </p:spTree>
    <p:extLst>
      <p:ext uri="{BB962C8B-B14F-4D97-AF65-F5344CB8AC3E}">
        <p14:creationId xmlns:p14="http://schemas.microsoft.com/office/powerpoint/2010/main" val="416839377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745232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Local Area Network (LAN)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Network systems in one geographical location </a:t>
            </a:r>
          </a:p>
          <a:p>
            <a:pPr lvl="2">
              <a:spcBef>
                <a:spcPts val="0"/>
              </a:spcBef>
              <a:spcAft>
                <a:spcPts val="0"/>
              </a:spcAft>
            </a:pPr>
            <a:r>
              <a:rPr lang="en-GB" sz="2000" dirty="0">
                <a:solidFill>
                  <a:schemeClr val="tx1"/>
                </a:solidFill>
                <a:cs typeface="Arial" pitchFamily="34" charset="0"/>
              </a:rPr>
              <a:t>For example All systems within a building</a:t>
            </a:r>
          </a:p>
          <a:p>
            <a:pPr lvl="1">
              <a:spcBef>
                <a:spcPts val="0"/>
              </a:spcBef>
              <a:spcAft>
                <a:spcPts val="0"/>
              </a:spcAft>
            </a:pPr>
            <a:r>
              <a:rPr lang="en-GB" sz="2400" dirty="0">
                <a:solidFill>
                  <a:schemeClr val="tx1"/>
                </a:solidFill>
                <a:cs typeface="Arial" pitchFamily="34" charset="0"/>
              </a:rPr>
              <a:t>Usually high speed high bandwidth</a:t>
            </a:r>
          </a:p>
          <a:p>
            <a:pPr lvl="1">
              <a:spcBef>
                <a:spcPts val="0"/>
              </a:spcBef>
              <a:spcAft>
                <a:spcPts val="0"/>
              </a:spcAft>
            </a:pPr>
            <a:r>
              <a:rPr lang="en-GB" sz="2400" dirty="0">
                <a:solidFill>
                  <a:schemeClr val="tx1"/>
                </a:solidFill>
                <a:cs typeface="Arial" pitchFamily="34" charset="0"/>
              </a:rPr>
              <a:t>Modern networks typically Ethernet</a:t>
            </a:r>
          </a:p>
          <a:p>
            <a:pPr lvl="2">
              <a:spcBef>
                <a:spcPts val="0"/>
              </a:spcBef>
              <a:spcAft>
                <a:spcPts val="0"/>
              </a:spcAft>
            </a:pPr>
            <a:r>
              <a:rPr lang="en-GB" sz="2000" dirty="0">
                <a:solidFill>
                  <a:schemeClr val="tx1"/>
                </a:solidFill>
                <a:cs typeface="Arial" pitchFamily="34" charset="0"/>
              </a:rPr>
              <a:t>100/1000Mb/s – 100BaseT/1GBaseT</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6411955" y="3473317"/>
            <a:ext cx="2578929" cy="1895938"/>
          </a:xfrm>
          <a:prstGeom prst="rect">
            <a:avLst/>
          </a:prstGeom>
        </p:spPr>
      </p:pic>
    </p:spTree>
    <p:extLst>
      <p:ext uri="{BB962C8B-B14F-4D97-AF65-F5344CB8AC3E}">
        <p14:creationId xmlns:p14="http://schemas.microsoft.com/office/powerpoint/2010/main" val="2130499975"/>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Manchester Encoding – 10BaseT (self clocking)</a:t>
            </a:r>
          </a:p>
        </p:txBody>
      </p:sp>
      <p:cxnSp>
        <p:nvCxnSpPr>
          <p:cNvPr id="12" name="Straight Connector 11"/>
          <p:cNvCxnSpPr/>
          <p:nvPr/>
        </p:nvCxnSpPr>
        <p:spPr>
          <a:xfrm>
            <a:off x="7596336" y="2132856"/>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7308304" y="2132856"/>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596336" y="3068960"/>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671940" y="4005064"/>
            <a:ext cx="0" cy="93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671940" y="4005064"/>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383908" y="4941168"/>
            <a:ext cx="2880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72400" y="2156551"/>
            <a:ext cx="360040" cy="461665"/>
          </a:xfrm>
          <a:prstGeom prst="rect">
            <a:avLst/>
          </a:prstGeom>
          <a:noFill/>
        </p:spPr>
        <p:txBody>
          <a:bodyPr wrap="square" rtlCol="0">
            <a:spAutoFit/>
          </a:bodyPr>
          <a:lstStyle/>
          <a:p>
            <a:r>
              <a:rPr lang="en-GB" sz="2400" b="1" dirty="0"/>
              <a:t>0</a:t>
            </a:r>
          </a:p>
        </p:txBody>
      </p:sp>
      <p:sp>
        <p:nvSpPr>
          <p:cNvPr id="40" name="TextBox 39"/>
          <p:cNvSpPr txBox="1"/>
          <p:nvPr/>
        </p:nvSpPr>
        <p:spPr>
          <a:xfrm>
            <a:off x="8172400" y="4011452"/>
            <a:ext cx="360040" cy="461665"/>
          </a:xfrm>
          <a:prstGeom prst="rect">
            <a:avLst/>
          </a:prstGeom>
          <a:noFill/>
        </p:spPr>
        <p:txBody>
          <a:bodyPr wrap="square" rtlCol="0">
            <a:spAutoFit/>
          </a:bodyPr>
          <a:lstStyle/>
          <a:p>
            <a:r>
              <a:rPr lang="en-GB" sz="2400" b="1" dirty="0"/>
              <a:t>1</a:t>
            </a:r>
          </a:p>
        </p:txBody>
      </p:sp>
      <p:graphicFrame>
        <p:nvGraphicFramePr>
          <p:cNvPr id="41" name="Chart 40"/>
          <p:cNvGraphicFramePr>
            <a:graphicFrameLocks/>
          </p:cNvGraphicFramePr>
          <p:nvPr>
            <p:extLst/>
          </p:nvPr>
        </p:nvGraphicFramePr>
        <p:xfrm>
          <a:off x="231303" y="1988840"/>
          <a:ext cx="6500938" cy="3528392"/>
        </p:xfrm>
        <a:graphic>
          <a:graphicData uri="http://schemas.openxmlformats.org/drawingml/2006/chart">
            <c:chart xmlns:c="http://schemas.openxmlformats.org/drawingml/2006/chart" xmlns:r="http://schemas.openxmlformats.org/officeDocument/2006/relationships" r:id="rId3"/>
          </a:graphicData>
        </a:graphic>
      </p:graphicFrame>
      <p:cxnSp>
        <p:nvCxnSpPr>
          <p:cNvPr id="42" name="Straight Connector 41"/>
          <p:cNvCxnSpPr/>
          <p:nvPr/>
        </p:nvCxnSpPr>
        <p:spPr>
          <a:xfrm>
            <a:off x="1429048"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44986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479180"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06392"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33504" y="1967198"/>
            <a:ext cx="0" cy="36004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34369" y="3068961"/>
            <a:ext cx="360040" cy="461665"/>
          </a:xfrm>
          <a:prstGeom prst="rect">
            <a:avLst/>
          </a:prstGeom>
          <a:noFill/>
        </p:spPr>
        <p:txBody>
          <a:bodyPr wrap="square" rtlCol="0">
            <a:spAutoFit/>
          </a:bodyPr>
          <a:lstStyle/>
          <a:p>
            <a:r>
              <a:rPr lang="en-GB" sz="2400" b="1" dirty="0"/>
              <a:t>0</a:t>
            </a:r>
          </a:p>
        </p:txBody>
      </p:sp>
      <p:sp>
        <p:nvSpPr>
          <p:cNvPr id="49" name="TextBox 48"/>
          <p:cNvSpPr txBox="1"/>
          <p:nvPr/>
        </p:nvSpPr>
        <p:spPr>
          <a:xfrm>
            <a:off x="1776388" y="3068961"/>
            <a:ext cx="360040" cy="461665"/>
          </a:xfrm>
          <a:prstGeom prst="rect">
            <a:avLst/>
          </a:prstGeom>
          <a:noFill/>
        </p:spPr>
        <p:txBody>
          <a:bodyPr wrap="square" rtlCol="0">
            <a:spAutoFit/>
          </a:bodyPr>
          <a:lstStyle/>
          <a:p>
            <a:r>
              <a:rPr lang="en-GB" sz="2400" b="1" dirty="0"/>
              <a:t>1</a:t>
            </a:r>
          </a:p>
        </p:txBody>
      </p:sp>
      <p:sp>
        <p:nvSpPr>
          <p:cNvPr id="50" name="TextBox 49"/>
          <p:cNvSpPr txBox="1"/>
          <p:nvPr/>
        </p:nvSpPr>
        <p:spPr>
          <a:xfrm>
            <a:off x="2803599" y="3068961"/>
            <a:ext cx="360040" cy="461665"/>
          </a:xfrm>
          <a:prstGeom prst="rect">
            <a:avLst/>
          </a:prstGeom>
          <a:noFill/>
        </p:spPr>
        <p:txBody>
          <a:bodyPr wrap="square" rtlCol="0">
            <a:spAutoFit/>
          </a:bodyPr>
          <a:lstStyle/>
          <a:p>
            <a:r>
              <a:rPr lang="en-GB" sz="2400" b="1" dirty="0"/>
              <a:t>1</a:t>
            </a:r>
          </a:p>
        </p:txBody>
      </p:sp>
      <p:sp>
        <p:nvSpPr>
          <p:cNvPr id="51" name="TextBox 50"/>
          <p:cNvSpPr txBox="1"/>
          <p:nvPr/>
        </p:nvSpPr>
        <p:spPr>
          <a:xfrm>
            <a:off x="3832918" y="3068961"/>
            <a:ext cx="360040" cy="461665"/>
          </a:xfrm>
          <a:prstGeom prst="rect">
            <a:avLst/>
          </a:prstGeom>
          <a:noFill/>
        </p:spPr>
        <p:txBody>
          <a:bodyPr wrap="square" rtlCol="0">
            <a:spAutoFit/>
          </a:bodyPr>
          <a:lstStyle/>
          <a:p>
            <a:r>
              <a:rPr lang="en-GB" sz="2400" b="1" dirty="0"/>
              <a:t>0</a:t>
            </a:r>
          </a:p>
        </p:txBody>
      </p:sp>
      <p:sp>
        <p:nvSpPr>
          <p:cNvPr id="53" name="TextBox 52"/>
          <p:cNvSpPr txBox="1"/>
          <p:nvPr/>
        </p:nvSpPr>
        <p:spPr>
          <a:xfrm>
            <a:off x="4823465" y="3068961"/>
            <a:ext cx="360040" cy="461665"/>
          </a:xfrm>
          <a:prstGeom prst="rect">
            <a:avLst/>
          </a:prstGeom>
          <a:noFill/>
        </p:spPr>
        <p:txBody>
          <a:bodyPr wrap="square" rtlCol="0">
            <a:spAutoFit/>
          </a:bodyPr>
          <a:lstStyle/>
          <a:p>
            <a:r>
              <a:rPr lang="en-GB" sz="2400" b="1" dirty="0"/>
              <a:t>0</a:t>
            </a:r>
          </a:p>
        </p:txBody>
      </p:sp>
    </p:spTree>
    <p:extLst>
      <p:ext uri="{BB962C8B-B14F-4D97-AF65-F5344CB8AC3E}">
        <p14:creationId xmlns:p14="http://schemas.microsoft.com/office/powerpoint/2010/main" val="2717028389"/>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High Density Bipolar 3 Zeros (HDB3)</a:t>
            </a:r>
          </a:p>
          <a:p>
            <a:pPr lvl="1">
              <a:spcBef>
                <a:spcPts val="0"/>
              </a:spcBef>
              <a:spcAft>
                <a:spcPts val="0"/>
              </a:spcAft>
            </a:pPr>
            <a:r>
              <a:rPr lang="en-GB" sz="2400" dirty="0">
                <a:solidFill>
                  <a:schemeClr val="tx1"/>
                </a:solidFill>
                <a:cs typeface="Arial" pitchFamily="34" charset="0"/>
              </a:rPr>
              <a:t>4</a:t>
            </a:r>
            <a:r>
              <a:rPr lang="en-GB" sz="2400" baseline="30000" dirty="0">
                <a:solidFill>
                  <a:schemeClr val="tx1"/>
                </a:solidFill>
                <a:cs typeface="Arial" pitchFamily="34" charset="0"/>
              </a:rPr>
              <a:t>th</a:t>
            </a:r>
            <a:r>
              <a:rPr lang="en-GB" sz="2400" dirty="0">
                <a:solidFill>
                  <a:schemeClr val="tx1"/>
                </a:solidFill>
                <a:cs typeface="Arial" pitchFamily="34" charset="0"/>
              </a:rPr>
              <a:t> Zero replaced – to allow clocking</a:t>
            </a:r>
          </a:p>
        </p:txBody>
      </p:sp>
      <p:sp>
        <p:nvSpPr>
          <p:cNvPr id="5" name="Rectangle 4"/>
          <p:cNvSpPr/>
          <p:nvPr/>
        </p:nvSpPr>
        <p:spPr>
          <a:xfrm>
            <a:off x="5686846" y="2348880"/>
            <a:ext cx="3197798" cy="738664"/>
          </a:xfrm>
          <a:prstGeom prst="rect">
            <a:avLst/>
          </a:prstGeom>
        </p:spPr>
        <p:txBody>
          <a:bodyPr wrap="none">
            <a:spAutoFit/>
          </a:bodyPr>
          <a:lstStyle/>
          <a:p>
            <a:r>
              <a:rPr lang="en-GB" dirty="0">
                <a:cs typeface="Arial" pitchFamily="34" charset="0"/>
              </a:rPr>
              <a:t>1 = +Voltage or  –Voltage (alternating)</a:t>
            </a:r>
          </a:p>
          <a:p>
            <a:r>
              <a:rPr lang="en-GB" dirty="0">
                <a:cs typeface="Arial" pitchFamily="34" charset="0"/>
              </a:rPr>
              <a:t>0 = No Voltage</a:t>
            </a:r>
          </a:p>
          <a:p>
            <a:endParaRPr lang="en-GB" dirty="0"/>
          </a:p>
        </p:txBody>
      </p:sp>
      <p:graphicFrame>
        <p:nvGraphicFramePr>
          <p:cNvPr id="29" name="Chart 28"/>
          <p:cNvGraphicFramePr>
            <a:graphicFrameLocks/>
          </p:cNvGraphicFramePr>
          <p:nvPr>
            <p:extLst/>
          </p:nvPr>
        </p:nvGraphicFramePr>
        <p:xfrm>
          <a:off x="225030" y="2636912"/>
          <a:ext cx="5167313"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0" name="TextBox 29"/>
          <p:cNvSpPr txBox="1"/>
          <p:nvPr/>
        </p:nvSpPr>
        <p:spPr>
          <a:xfrm>
            <a:off x="683568" y="3041375"/>
            <a:ext cx="360040" cy="461665"/>
          </a:xfrm>
          <a:prstGeom prst="rect">
            <a:avLst/>
          </a:prstGeom>
          <a:noFill/>
        </p:spPr>
        <p:txBody>
          <a:bodyPr wrap="square" rtlCol="0">
            <a:spAutoFit/>
          </a:bodyPr>
          <a:lstStyle/>
          <a:p>
            <a:r>
              <a:rPr lang="en-GB" sz="2400" b="1" dirty="0"/>
              <a:t>1</a:t>
            </a:r>
          </a:p>
        </p:txBody>
      </p:sp>
      <p:sp>
        <p:nvSpPr>
          <p:cNvPr id="31" name="TextBox 30"/>
          <p:cNvSpPr txBox="1"/>
          <p:nvPr/>
        </p:nvSpPr>
        <p:spPr>
          <a:xfrm>
            <a:off x="1403648" y="3041375"/>
            <a:ext cx="360040" cy="461665"/>
          </a:xfrm>
          <a:prstGeom prst="rect">
            <a:avLst/>
          </a:prstGeom>
          <a:noFill/>
        </p:spPr>
        <p:txBody>
          <a:bodyPr wrap="square" rtlCol="0">
            <a:spAutoFit/>
          </a:bodyPr>
          <a:lstStyle/>
          <a:p>
            <a:r>
              <a:rPr lang="en-GB" sz="2400" b="1" dirty="0"/>
              <a:t>1</a:t>
            </a:r>
          </a:p>
        </p:txBody>
      </p:sp>
      <p:sp>
        <p:nvSpPr>
          <p:cNvPr id="34" name="TextBox 33"/>
          <p:cNvSpPr txBox="1"/>
          <p:nvPr/>
        </p:nvSpPr>
        <p:spPr>
          <a:xfrm>
            <a:off x="2723283" y="3041375"/>
            <a:ext cx="360040" cy="461665"/>
          </a:xfrm>
          <a:prstGeom prst="rect">
            <a:avLst/>
          </a:prstGeom>
          <a:noFill/>
        </p:spPr>
        <p:txBody>
          <a:bodyPr wrap="square" rtlCol="0">
            <a:spAutoFit/>
          </a:bodyPr>
          <a:lstStyle/>
          <a:p>
            <a:r>
              <a:rPr lang="en-GB" sz="2400" b="1" dirty="0"/>
              <a:t>0</a:t>
            </a:r>
          </a:p>
        </p:txBody>
      </p:sp>
      <p:sp>
        <p:nvSpPr>
          <p:cNvPr id="35" name="TextBox 34"/>
          <p:cNvSpPr txBox="1"/>
          <p:nvPr/>
        </p:nvSpPr>
        <p:spPr>
          <a:xfrm>
            <a:off x="2061105" y="3041375"/>
            <a:ext cx="360040" cy="461665"/>
          </a:xfrm>
          <a:prstGeom prst="rect">
            <a:avLst/>
          </a:prstGeom>
          <a:noFill/>
        </p:spPr>
        <p:txBody>
          <a:bodyPr wrap="square" rtlCol="0">
            <a:spAutoFit/>
          </a:bodyPr>
          <a:lstStyle/>
          <a:p>
            <a:r>
              <a:rPr lang="en-GB" sz="2400" b="1" dirty="0"/>
              <a:t>0</a:t>
            </a:r>
          </a:p>
        </p:txBody>
      </p:sp>
      <p:sp>
        <p:nvSpPr>
          <p:cNvPr id="36" name="TextBox 35"/>
          <p:cNvSpPr txBox="1"/>
          <p:nvPr/>
        </p:nvSpPr>
        <p:spPr>
          <a:xfrm>
            <a:off x="3340318" y="3041375"/>
            <a:ext cx="360040" cy="461665"/>
          </a:xfrm>
          <a:prstGeom prst="rect">
            <a:avLst/>
          </a:prstGeom>
          <a:noFill/>
        </p:spPr>
        <p:txBody>
          <a:bodyPr wrap="square" rtlCol="0">
            <a:spAutoFit/>
          </a:bodyPr>
          <a:lstStyle/>
          <a:p>
            <a:r>
              <a:rPr lang="en-GB" sz="2400" b="1" dirty="0"/>
              <a:t>0</a:t>
            </a:r>
          </a:p>
        </p:txBody>
      </p:sp>
      <p:sp>
        <p:nvSpPr>
          <p:cNvPr id="37" name="TextBox 36"/>
          <p:cNvSpPr txBox="1"/>
          <p:nvPr/>
        </p:nvSpPr>
        <p:spPr>
          <a:xfrm>
            <a:off x="4024326" y="3041375"/>
            <a:ext cx="360040" cy="461665"/>
          </a:xfrm>
          <a:prstGeom prst="rect">
            <a:avLst/>
          </a:prstGeom>
          <a:noFill/>
        </p:spPr>
        <p:txBody>
          <a:bodyPr wrap="square" rtlCol="0">
            <a:spAutoFit/>
          </a:bodyPr>
          <a:lstStyle/>
          <a:p>
            <a:r>
              <a:rPr lang="en-GB" sz="2400" b="1" dirty="0">
                <a:solidFill>
                  <a:srgbClr val="FF0000"/>
                </a:solidFill>
              </a:rPr>
              <a:t>0</a:t>
            </a:r>
          </a:p>
        </p:txBody>
      </p:sp>
      <p:cxnSp>
        <p:nvCxnSpPr>
          <p:cNvPr id="7" name="Straight Arrow Connector 6"/>
          <p:cNvCxnSpPr/>
          <p:nvPr/>
        </p:nvCxnSpPr>
        <p:spPr>
          <a:xfrm>
            <a:off x="4431840" y="3356992"/>
            <a:ext cx="960503" cy="275258"/>
          </a:xfrm>
          <a:prstGeom prst="straightConnector1">
            <a:avLst/>
          </a:prstGeom>
          <a:ln w="444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5493661" y="3326253"/>
            <a:ext cx="1496885" cy="523220"/>
          </a:xfrm>
          <a:prstGeom prst="rect">
            <a:avLst/>
          </a:prstGeom>
        </p:spPr>
        <p:txBody>
          <a:bodyPr wrap="none">
            <a:spAutoFit/>
          </a:bodyPr>
          <a:lstStyle/>
          <a:p>
            <a:r>
              <a:rPr lang="en-GB" dirty="0">
                <a:cs typeface="Arial" pitchFamily="34" charset="0"/>
              </a:rPr>
              <a:t>Too many zeros </a:t>
            </a:r>
          </a:p>
          <a:p>
            <a:endParaRPr lang="en-GB" dirty="0"/>
          </a:p>
        </p:txBody>
      </p:sp>
    </p:spTree>
    <p:extLst>
      <p:ext uri="{BB962C8B-B14F-4D97-AF65-F5344CB8AC3E}">
        <p14:creationId xmlns:p14="http://schemas.microsoft.com/office/powerpoint/2010/main" val="4158208545"/>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transmission methods </a:t>
            </a:r>
          </a:p>
        </p:txBody>
      </p:sp>
      <p:sp>
        <p:nvSpPr>
          <p:cNvPr id="3" name="Content Placeholder 2"/>
          <p:cNvSpPr>
            <a:spLocks noGrp="1"/>
          </p:cNvSpPr>
          <p:nvPr>
            <p:ph idx="1"/>
          </p:nvPr>
        </p:nvSpPr>
        <p:spPr>
          <a:xfrm>
            <a:off x="-1" y="1484784"/>
            <a:ext cx="8863681" cy="504056"/>
          </a:xfrm>
          <a:solidFill>
            <a:schemeClr val="bg1"/>
          </a:solidFill>
        </p:spPr>
        <p:txBody>
          <a:bodyPr/>
          <a:lstStyle/>
          <a:p>
            <a:pPr lvl="1">
              <a:spcBef>
                <a:spcPts val="0"/>
              </a:spcBef>
              <a:spcAft>
                <a:spcPts val="0"/>
              </a:spcAft>
            </a:pPr>
            <a:r>
              <a:rPr lang="en-GB" sz="2400" dirty="0">
                <a:solidFill>
                  <a:schemeClr val="tx1"/>
                </a:solidFill>
                <a:cs typeface="Arial" pitchFamily="34" charset="0"/>
              </a:rPr>
              <a:t>Count number pulses since violation (X)</a:t>
            </a:r>
          </a:p>
          <a:p>
            <a:pPr lvl="1">
              <a:spcBef>
                <a:spcPts val="0"/>
              </a:spcBef>
              <a:spcAft>
                <a:spcPts val="0"/>
              </a:spcAft>
            </a:pPr>
            <a:r>
              <a:rPr lang="en-GB" sz="2400" dirty="0">
                <a:solidFill>
                  <a:schemeClr val="tx1"/>
                </a:solidFill>
                <a:cs typeface="Arial" pitchFamily="34" charset="0"/>
              </a:rPr>
              <a:t>Count number of minuses since violation (Y)</a:t>
            </a:r>
          </a:p>
          <a:p>
            <a:pPr lvl="1">
              <a:spcBef>
                <a:spcPts val="0"/>
              </a:spcBef>
              <a:spcAft>
                <a:spcPts val="0"/>
              </a:spcAft>
            </a:pPr>
            <a:r>
              <a:rPr lang="en-GB" sz="2400" dirty="0">
                <a:solidFill>
                  <a:schemeClr val="tx1"/>
                </a:solidFill>
                <a:cs typeface="Arial" pitchFamily="34" charset="0"/>
              </a:rPr>
              <a:t>Is X-Y odd / even</a:t>
            </a:r>
          </a:p>
          <a:p>
            <a:pPr lvl="1">
              <a:spcBef>
                <a:spcPts val="0"/>
              </a:spcBef>
              <a:spcAft>
                <a:spcPts val="0"/>
              </a:spcAft>
            </a:pPr>
            <a:endParaRPr lang="en-GB" sz="2400" dirty="0">
              <a:solidFill>
                <a:schemeClr val="tx1"/>
              </a:solidFill>
              <a:cs typeface="Arial" pitchFamily="34" charset="0"/>
            </a:endParaRPr>
          </a:p>
        </p:txBody>
      </p:sp>
      <p:graphicFrame>
        <p:nvGraphicFramePr>
          <p:cNvPr id="8" name="Table 7"/>
          <p:cNvGraphicFramePr>
            <a:graphicFrameLocks noGrp="1"/>
          </p:cNvGraphicFramePr>
          <p:nvPr>
            <p:extLst/>
          </p:nvPr>
        </p:nvGraphicFramePr>
        <p:xfrm>
          <a:off x="395536" y="2708920"/>
          <a:ext cx="6120680" cy="3364992"/>
        </p:xfrm>
        <a:graphic>
          <a:graphicData uri="http://schemas.openxmlformats.org/drawingml/2006/table">
            <a:tbl>
              <a:tblPr firstRow="1" firstCol="1" bandRow="1">
                <a:tableStyleId>{5C22544A-7EE6-4342-B048-85BDC9FD1C3A}</a:tableStyleId>
              </a:tblPr>
              <a:tblGrid>
                <a:gridCol w="2561823"/>
                <a:gridCol w="1177054"/>
                <a:gridCol w="1273988"/>
                <a:gridCol w="1107815"/>
              </a:tblGrid>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Number of +/- bits</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Pattern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Polarity</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bg1"/>
                          </a:solidFill>
                          <a:latin typeface="+mn-lt"/>
                          <a:ea typeface="+mn-ea"/>
                          <a:cs typeface="Arial" pitchFamily="34" charset="0"/>
                        </a:rPr>
                        <a:t>Coded</a:t>
                      </a:r>
                    </a:p>
                  </a:txBody>
                  <a:tcPr marL="68580" marR="68580" marT="0" marB="0" anchor="b">
                    <a:solidFill>
                      <a:schemeClr val="accent3">
                        <a:lumMod val="60000"/>
                        <a:lumOff val="40000"/>
                      </a:schemeClr>
                    </a:solidFill>
                  </a:tcPr>
                </a:tc>
              </a:tr>
              <a:tr h="771886">
                <a:tc>
                  <a:txBody>
                    <a:bodyPr/>
                    <a:lstStyle/>
                    <a:p>
                      <a:pPr>
                        <a:lnSpc>
                          <a:spcPct val="115000"/>
                        </a:lnSpc>
                        <a:spcAft>
                          <a:spcPts val="0"/>
                        </a:spcAft>
                      </a:pPr>
                      <a:r>
                        <a:rPr lang="en-GB" sz="2400" b="1" kern="1200" dirty="0">
                          <a:solidFill>
                            <a:schemeClr val="bg1"/>
                          </a:solidFill>
                          <a:latin typeface="+mn-lt"/>
                          <a:ea typeface="+mn-ea"/>
                          <a:cs typeface="Arial" pitchFamily="34" charset="0"/>
                        </a:rPr>
                        <a:t>since last V</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of last Pulse</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odd</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even</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B00V</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r h="392884">
                <a:tc>
                  <a:txBody>
                    <a:bodyPr/>
                    <a:lstStyle/>
                    <a:p>
                      <a:pPr>
                        <a:lnSpc>
                          <a:spcPct val="115000"/>
                        </a:lnSpc>
                        <a:spcAft>
                          <a:spcPts val="0"/>
                        </a:spcAft>
                      </a:pPr>
                      <a:r>
                        <a:rPr lang="en-GB" sz="2400" b="1" kern="1200" dirty="0">
                          <a:solidFill>
                            <a:schemeClr val="bg1"/>
                          </a:solidFill>
                          <a:latin typeface="+mn-lt"/>
                          <a:ea typeface="+mn-ea"/>
                          <a:cs typeface="Arial" pitchFamily="34" charset="0"/>
                        </a:rPr>
                        <a:t> </a:t>
                      </a:r>
                    </a:p>
                  </a:txBody>
                  <a:tcPr marL="68580" marR="68580" marT="0" marB="0" anchor="b">
                    <a:solidFill>
                      <a:schemeClr val="accent3">
                        <a:lumMod val="60000"/>
                        <a:lumOff val="40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 </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a:t>
                      </a:r>
                    </a:p>
                  </a:txBody>
                  <a:tcPr marL="68580" marR="68580" marT="0" marB="0" anchor="b">
                    <a:solidFill>
                      <a:schemeClr val="bg1">
                        <a:lumMod val="95000"/>
                      </a:schemeClr>
                    </a:solidFill>
                  </a:tcPr>
                </a:tc>
                <a:tc>
                  <a:txBody>
                    <a:bodyPr/>
                    <a:lstStyle/>
                    <a:p>
                      <a:pPr>
                        <a:lnSpc>
                          <a:spcPct val="115000"/>
                        </a:lnSpc>
                        <a:spcAft>
                          <a:spcPts val="0"/>
                        </a:spcAft>
                      </a:pPr>
                      <a:r>
                        <a:rPr lang="en-GB" sz="2400" b="1" kern="1200" dirty="0">
                          <a:solidFill>
                            <a:schemeClr val="tx1"/>
                          </a:solidFill>
                          <a:latin typeface="+mn-lt"/>
                          <a:ea typeface="+mn-ea"/>
                          <a:cs typeface="Arial" pitchFamily="34" charset="0"/>
                        </a:rPr>
                        <a:t>+00+</a:t>
                      </a:r>
                    </a:p>
                  </a:txBody>
                  <a:tcPr marL="68580" marR="68580" marT="0" marB="0" anchor="b">
                    <a:solidFill>
                      <a:schemeClr val="bg1">
                        <a:lumMod val="95000"/>
                      </a:schemeClr>
                    </a:solidFill>
                  </a:tcPr>
                </a:tc>
              </a:tr>
            </a:tbl>
          </a:graphicData>
        </a:graphic>
      </p:graphicFrame>
    </p:spTree>
    <p:extLst>
      <p:ext uri="{BB962C8B-B14F-4D97-AF65-F5344CB8AC3E}">
        <p14:creationId xmlns:p14="http://schemas.microsoft.com/office/powerpoint/2010/main" val="2223301267"/>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2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2</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64130445"/>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b="1" dirty="0">
                <a:solidFill>
                  <a:schemeClr val="tx1"/>
                </a:solidFill>
                <a:cs typeface="Arial" pitchFamily="34" charset="0"/>
              </a:rPr>
              <a:t>Asynchronous and synchronous transmission </a:t>
            </a:r>
          </a:p>
          <a:p>
            <a:pPr lvl="1">
              <a:spcBef>
                <a:spcPts val="0"/>
              </a:spcBef>
              <a:spcAft>
                <a:spcPts val="0"/>
              </a:spcAft>
            </a:pPr>
            <a:r>
              <a:rPr lang="en-GB" sz="2400" dirty="0">
                <a:solidFill>
                  <a:schemeClr val="tx1"/>
                </a:solidFill>
                <a:cs typeface="Arial" pitchFamily="34" charset="0"/>
              </a:rPr>
              <a:t>Discuss strategies for controlling errors</a:t>
            </a: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909747987"/>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Synchronous </a:t>
            </a:r>
          </a:p>
          <a:p>
            <a:pPr lvl="2">
              <a:spcBef>
                <a:spcPts val="0"/>
              </a:spcBef>
              <a:spcAft>
                <a:spcPts val="0"/>
              </a:spcAft>
            </a:pPr>
            <a:r>
              <a:rPr lang="en-GB" sz="2000" dirty="0">
                <a:solidFill>
                  <a:schemeClr val="tx1"/>
                </a:solidFill>
                <a:cs typeface="Arial" pitchFamily="34" charset="0"/>
              </a:rPr>
              <a:t>Local and Remote synchronise their timing clocks first</a:t>
            </a:r>
          </a:p>
          <a:p>
            <a:pPr lvl="2">
              <a:spcBef>
                <a:spcPts val="0"/>
              </a:spcBef>
              <a:spcAft>
                <a:spcPts val="0"/>
              </a:spcAft>
            </a:pPr>
            <a:r>
              <a:rPr lang="en-GB" sz="2000" dirty="0">
                <a:solidFill>
                  <a:schemeClr val="tx1"/>
                </a:solidFill>
                <a:cs typeface="Arial" pitchFamily="34" charset="0"/>
              </a:rPr>
              <a:t>Large block of data sent at agreed rate</a:t>
            </a:r>
          </a:p>
          <a:p>
            <a:pPr lvl="2">
              <a:spcBef>
                <a:spcPts val="0"/>
              </a:spcBef>
              <a:spcAft>
                <a:spcPts val="0"/>
              </a:spcAft>
            </a:pPr>
            <a:r>
              <a:rPr lang="en-GB" sz="2000" dirty="0">
                <a:solidFill>
                  <a:schemeClr val="tx1"/>
                </a:solidFill>
                <a:cs typeface="Arial" pitchFamily="34" charset="0"/>
              </a:rPr>
              <a:t>Good for transmission of large blocks of data</a:t>
            </a:r>
          </a:p>
          <a:p>
            <a:pPr lvl="2">
              <a:spcBef>
                <a:spcPts val="0"/>
              </a:spcBef>
              <a:spcAft>
                <a:spcPts val="0"/>
              </a:spcAft>
            </a:pPr>
            <a:r>
              <a:rPr lang="en-GB" sz="2000" dirty="0">
                <a:solidFill>
                  <a:schemeClr val="tx1"/>
                </a:solidFill>
                <a:cs typeface="Arial" pitchFamily="34" charset="0"/>
              </a:rPr>
              <a:t>It takes time to create the connection</a:t>
            </a:r>
          </a:p>
          <a:p>
            <a:pPr lvl="2">
              <a:spcBef>
                <a:spcPts val="0"/>
              </a:spcBef>
              <a:spcAft>
                <a:spcPts val="0"/>
              </a:spcAft>
            </a:pPr>
            <a:r>
              <a:rPr lang="en-GB" sz="2000" dirty="0">
                <a:solidFill>
                  <a:schemeClr val="tx1"/>
                </a:solidFill>
                <a:cs typeface="Arial" pitchFamily="34" charset="0"/>
              </a:rPr>
              <a:t>ISDN, PATA, are synchronous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074" y="4200890"/>
            <a:ext cx="1779662" cy="177966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4786" y="4200890"/>
            <a:ext cx="1779662" cy="1779662"/>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3471574864"/>
              </p:ext>
            </p:extLst>
          </p:nvPr>
        </p:nvGraphicFramePr>
        <p:xfrm>
          <a:off x="2195736" y="4104896"/>
          <a:ext cx="4824536" cy="18756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96556369"/>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No clock synchronisation at start</a:t>
            </a:r>
          </a:p>
          <a:p>
            <a:pPr lvl="2">
              <a:spcBef>
                <a:spcPts val="0"/>
              </a:spcBef>
              <a:spcAft>
                <a:spcPts val="0"/>
              </a:spcAft>
            </a:pPr>
            <a:r>
              <a:rPr lang="en-GB" sz="2000" dirty="0">
                <a:solidFill>
                  <a:schemeClr val="tx1"/>
                </a:solidFill>
                <a:cs typeface="Arial" pitchFamily="34" charset="0"/>
              </a:rPr>
              <a:t>Small amounts of data sent (characters)</a:t>
            </a:r>
          </a:p>
          <a:p>
            <a:pPr lvl="2">
              <a:spcBef>
                <a:spcPts val="0"/>
              </a:spcBef>
              <a:spcAft>
                <a:spcPts val="0"/>
              </a:spcAft>
            </a:pPr>
            <a:r>
              <a:rPr lang="en-GB" sz="2000" dirty="0">
                <a:solidFill>
                  <a:schemeClr val="tx1"/>
                </a:solidFill>
                <a:cs typeface="Arial" pitchFamily="34" charset="0"/>
              </a:rPr>
              <a:t>Can be sent at varying speeds</a:t>
            </a:r>
          </a:p>
          <a:p>
            <a:pPr lvl="2">
              <a:spcBef>
                <a:spcPts val="0"/>
              </a:spcBef>
              <a:spcAft>
                <a:spcPts val="0"/>
              </a:spcAft>
            </a:pPr>
            <a:r>
              <a:rPr lang="en-GB" sz="2000" dirty="0">
                <a:solidFill>
                  <a:schemeClr val="tx1"/>
                </a:solidFill>
                <a:cs typeface="Arial" pitchFamily="34" charset="0"/>
              </a:rPr>
              <a:t>Slower for large blocks</a:t>
            </a:r>
          </a:p>
          <a:p>
            <a:pPr lvl="2">
              <a:spcBef>
                <a:spcPts val="0"/>
              </a:spcBef>
              <a:spcAft>
                <a:spcPts val="0"/>
              </a:spcAft>
            </a:pPr>
            <a:r>
              <a:rPr lang="en-GB" sz="2000" dirty="0">
                <a:solidFill>
                  <a:schemeClr val="tx1"/>
                </a:solidFill>
                <a:cs typeface="Arial" pitchFamily="34" charset="0"/>
              </a:rPr>
              <a:t>Sent character at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1960" y="2989958"/>
            <a:ext cx="4606032" cy="2743299"/>
          </a:xfrm>
          <a:prstGeom prst="rect">
            <a:avLst/>
          </a:prstGeom>
        </p:spPr>
      </p:pic>
    </p:spTree>
    <p:extLst>
      <p:ext uri="{BB962C8B-B14F-4D97-AF65-F5344CB8AC3E}">
        <p14:creationId xmlns:p14="http://schemas.microsoft.com/office/powerpoint/2010/main" val="3548753404"/>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4639511"/>
            <a:ext cx="8044288" cy="1215268"/>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Asynchronous and synchronous transmission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Asynchronous </a:t>
            </a:r>
          </a:p>
          <a:p>
            <a:pPr lvl="2">
              <a:spcBef>
                <a:spcPts val="0"/>
              </a:spcBef>
              <a:spcAft>
                <a:spcPts val="0"/>
              </a:spcAft>
            </a:pPr>
            <a:r>
              <a:rPr lang="en-GB" sz="2000" dirty="0">
                <a:solidFill>
                  <a:schemeClr val="tx1"/>
                </a:solidFill>
                <a:cs typeface="Arial" pitchFamily="34" charset="0"/>
              </a:rPr>
              <a:t>Start and stop bits used for timing</a:t>
            </a:r>
          </a:p>
          <a:p>
            <a:pPr lvl="2">
              <a:spcBef>
                <a:spcPts val="0"/>
              </a:spcBef>
              <a:spcAft>
                <a:spcPts val="0"/>
              </a:spcAft>
            </a:pPr>
            <a:r>
              <a:rPr lang="en-GB" sz="2000" dirty="0">
                <a:solidFill>
                  <a:schemeClr val="tx1"/>
                </a:solidFill>
                <a:cs typeface="Arial" pitchFamily="34" charset="0"/>
              </a:rPr>
              <a:t>There may be parity included</a:t>
            </a:r>
          </a:p>
          <a:p>
            <a:pPr lvl="2">
              <a:spcBef>
                <a:spcPts val="0"/>
              </a:spcBef>
              <a:spcAft>
                <a:spcPts val="0"/>
              </a:spcAft>
            </a:pPr>
            <a:r>
              <a:rPr lang="en-GB" sz="2000" dirty="0">
                <a:solidFill>
                  <a:schemeClr val="tx1"/>
                </a:solidFill>
                <a:cs typeface="Arial" pitchFamily="34" charset="0"/>
              </a:rPr>
              <a:t>ATM, ADSL and Serial use this method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cxnSp>
        <p:nvCxnSpPr>
          <p:cNvPr id="12" name="Straight Connector 11"/>
          <p:cNvCxnSpPr/>
          <p:nvPr/>
        </p:nvCxnSpPr>
        <p:spPr>
          <a:xfrm>
            <a:off x="827584" y="4381142"/>
            <a:ext cx="580586" cy="64966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flipH="1">
            <a:off x="2565798" y="4381142"/>
            <a:ext cx="3409634" cy="681419"/>
          </a:xfrm>
          <a:prstGeom prst="line">
            <a:avLst/>
          </a:prstGeom>
          <a:ln/>
        </p:spPr>
        <p:style>
          <a:lnRef idx="3">
            <a:schemeClr val="accent2"/>
          </a:lnRef>
          <a:fillRef idx="0">
            <a:schemeClr val="accent2"/>
          </a:fillRef>
          <a:effectRef idx="2">
            <a:schemeClr val="accent2"/>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2564551"/>
            <a:ext cx="5147848" cy="1816591"/>
          </a:xfrm>
          <a:prstGeom prst="rect">
            <a:avLst/>
          </a:prstGeom>
        </p:spPr>
      </p:pic>
    </p:spTree>
    <p:extLst>
      <p:ext uri="{BB962C8B-B14F-4D97-AF65-F5344CB8AC3E}">
        <p14:creationId xmlns:p14="http://schemas.microsoft.com/office/powerpoint/2010/main" val="174248945"/>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3</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3</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1328169671"/>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rPr>
              <a:t>Module 2 - Objectives</a:t>
            </a: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 explain: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Data transmission methods</a:t>
            </a:r>
          </a:p>
          <a:p>
            <a:pPr lvl="1">
              <a:spcBef>
                <a:spcPts val="0"/>
              </a:spcBef>
              <a:spcAft>
                <a:spcPts val="0"/>
              </a:spcAft>
            </a:pPr>
            <a:r>
              <a:rPr lang="en-GB" sz="2400" dirty="0">
                <a:solidFill>
                  <a:schemeClr val="tx1"/>
                </a:solidFill>
                <a:cs typeface="Arial" pitchFamily="34" charset="0"/>
              </a:rPr>
              <a:t>Asynchronous and synchronous transmission </a:t>
            </a:r>
          </a:p>
          <a:p>
            <a:pPr lvl="1">
              <a:spcBef>
                <a:spcPts val="0"/>
              </a:spcBef>
              <a:spcAft>
                <a:spcPts val="0"/>
              </a:spcAft>
            </a:pPr>
            <a:r>
              <a:rPr lang="en-GB" sz="2400" b="1" dirty="0">
                <a:solidFill>
                  <a:schemeClr val="tx1"/>
                </a:solidFill>
                <a:cs typeface="Arial" pitchFamily="34" charset="0"/>
              </a:rPr>
              <a:t>Discuss strategies for controlling errors</a:t>
            </a:r>
            <a:endParaRPr lang="en-GB" sz="2400" b="1"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1" y="4149080"/>
            <a:ext cx="2114845" cy="685896"/>
          </a:xfrm>
          <a:prstGeom prst="rect">
            <a:avLst/>
          </a:prstGeom>
          <a:effectLst>
            <a:outerShdw blurRad="50800" dist="38100" dir="10800000" algn="r" rotWithShape="0">
              <a:prstClr val="black">
                <a:alpha val="40000"/>
              </a:prstClr>
            </a:outerShdw>
            <a:reflection blurRad="6350" stA="50000" endA="300" endPos="55500" dist="101600" dir="5400000" sy="-100000" algn="bl" rotWithShape="0"/>
          </a:effectLst>
          <a:scene3d>
            <a:camera prst="orthographicFront">
              <a:rot lat="0" lon="0" rev="600000"/>
            </a:camera>
            <a:lightRig rig="threePt" dir="t"/>
          </a:scene3d>
        </p:spPr>
      </p:pic>
    </p:spTree>
    <p:extLst>
      <p:ext uri="{BB962C8B-B14F-4D97-AF65-F5344CB8AC3E}">
        <p14:creationId xmlns:p14="http://schemas.microsoft.com/office/powerpoint/2010/main" val="1626426570"/>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Wide Area Network (WAN)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Designed to connect together networks over a large distance</a:t>
            </a:r>
          </a:p>
          <a:p>
            <a:pPr lvl="1">
              <a:spcBef>
                <a:spcPts val="0"/>
              </a:spcBef>
              <a:spcAft>
                <a:spcPts val="0"/>
              </a:spcAft>
            </a:pPr>
            <a:r>
              <a:rPr lang="en-GB" sz="2400" dirty="0">
                <a:solidFill>
                  <a:schemeClr val="tx1"/>
                </a:solidFill>
                <a:cs typeface="Arial" pitchFamily="34" charset="0"/>
              </a:rPr>
              <a:t>Typically slow and smaller bandwidth than LANs</a:t>
            </a:r>
          </a:p>
          <a:p>
            <a:pPr lvl="1">
              <a:spcBef>
                <a:spcPts val="0"/>
              </a:spcBef>
              <a:spcAft>
                <a:spcPts val="0"/>
              </a:spcAft>
            </a:pPr>
            <a:r>
              <a:rPr lang="en-GB" sz="2400" dirty="0">
                <a:solidFill>
                  <a:schemeClr val="tx1"/>
                </a:solidFill>
                <a:cs typeface="Arial" pitchFamily="34" charset="0"/>
              </a:rPr>
              <a:t>Routers usually connect LANs to create WANs</a:t>
            </a:r>
          </a:p>
          <a:p>
            <a:pPr lvl="1">
              <a:spcBef>
                <a:spcPts val="0"/>
              </a:spcBef>
              <a:spcAft>
                <a:spcPts val="0"/>
              </a:spcAft>
            </a:pPr>
            <a:r>
              <a:rPr lang="en-GB" sz="2400" dirty="0">
                <a:solidFill>
                  <a:schemeClr val="tx1"/>
                </a:solidFill>
                <a:cs typeface="Arial" pitchFamily="34" charset="0"/>
              </a:rPr>
              <a:t>Links often through telecommunications companies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
        <p:nvSpPr>
          <p:cNvPr id="4" name="TextBox 3"/>
          <p:cNvSpPr txBox="1"/>
          <p:nvPr/>
        </p:nvSpPr>
        <p:spPr>
          <a:xfrm>
            <a:off x="7452320" y="5396259"/>
            <a:ext cx="1606530" cy="461665"/>
          </a:xfrm>
          <a:prstGeom prst="rect">
            <a:avLst/>
          </a:prstGeom>
          <a:noFill/>
        </p:spPr>
        <p:txBody>
          <a:bodyPr wrap="none" rtlCol="0">
            <a:spAutoFit/>
          </a:bodyPr>
          <a:lstStyle/>
          <a:p>
            <a:r>
              <a:rPr lang="en-GB" sz="2400" dirty="0">
                <a:solidFill>
                  <a:srgbClr val="00539F"/>
                </a:solidFill>
                <a:cs typeface="Arial" panose="020B0604020202020204" pitchFamily="34" charset="0"/>
              </a:rPr>
              <a:t>Handout 1</a:t>
            </a:r>
          </a:p>
        </p:txBody>
      </p:sp>
      <p:pic>
        <p:nvPicPr>
          <p:cNvPr id="7" name="Picture 6"/>
          <p:cNvPicPr>
            <a:picLocks noChangeAspect="1"/>
          </p:cNvPicPr>
          <p:nvPr/>
        </p:nvPicPr>
        <p:blipFill>
          <a:blip r:embed="rId3" cstate="print"/>
          <a:stretch>
            <a:fillRect/>
          </a:stretch>
        </p:blipFill>
        <p:spPr>
          <a:xfrm>
            <a:off x="5994695" y="3703358"/>
            <a:ext cx="2915250" cy="1692900"/>
          </a:xfrm>
          <a:prstGeom prst="rect">
            <a:avLst/>
          </a:prstGeom>
        </p:spPr>
      </p:pic>
    </p:spTree>
    <p:extLst>
      <p:ext uri="{BB962C8B-B14F-4D97-AF65-F5344CB8AC3E}">
        <p14:creationId xmlns:p14="http://schemas.microsoft.com/office/powerpoint/2010/main" val="2321916245"/>
      </p:ext>
    </p:extLst>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Checksum</a:t>
            </a:r>
          </a:p>
          <a:p>
            <a:pPr lvl="2">
              <a:spcBef>
                <a:spcPts val="0"/>
              </a:spcBef>
              <a:spcAft>
                <a:spcPts val="0"/>
              </a:spcAft>
            </a:pPr>
            <a:r>
              <a:rPr lang="en-GB" sz="2000" dirty="0">
                <a:solidFill>
                  <a:schemeClr val="tx1"/>
                </a:solidFill>
                <a:cs typeface="Arial" pitchFamily="34" charset="0"/>
              </a:rPr>
              <a:t>Add together sequences of bytes - checksum</a:t>
            </a:r>
          </a:p>
          <a:p>
            <a:pPr lvl="2">
              <a:spcBef>
                <a:spcPts val="0"/>
              </a:spcBef>
              <a:spcAft>
                <a:spcPts val="0"/>
              </a:spcAft>
            </a:pPr>
            <a:r>
              <a:rPr lang="en-GB" sz="2000" dirty="0">
                <a:solidFill>
                  <a:schemeClr val="tx1"/>
                </a:solidFill>
                <a:cs typeface="Arial" pitchFamily="34" charset="0"/>
              </a:rPr>
              <a:t>Can be more complex algorithm</a:t>
            </a:r>
          </a:p>
          <a:p>
            <a:pPr lvl="2">
              <a:spcBef>
                <a:spcPts val="0"/>
              </a:spcBef>
              <a:spcAft>
                <a:spcPts val="0"/>
              </a:spcAft>
            </a:pPr>
            <a:r>
              <a:rPr lang="en-GB" sz="2000" dirty="0">
                <a:solidFill>
                  <a:schemeClr val="tx1"/>
                </a:solidFill>
                <a:cs typeface="Arial" pitchFamily="34" charset="0"/>
              </a:rPr>
              <a:t>Calculated by sender and receiver difference = error</a:t>
            </a:r>
          </a:p>
          <a:p>
            <a:pPr lvl="2">
              <a:spcBef>
                <a:spcPts val="0"/>
              </a:spcBef>
              <a:spcAft>
                <a:spcPts val="0"/>
              </a:spcAft>
            </a:pPr>
            <a:r>
              <a:rPr lang="en-GB" sz="2000" dirty="0">
                <a:solidFill>
                  <a:schemeClr val="tx1"/>
                </a:solidFill>
                <a:cs typeface="Arial" pitchFamily="34" charset="0"/>
              </a:rPr>
              <a:t>This is a hash – not a secure one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3284984"/>
            <a:ext cx="3006000" cy="2304000"/>
          </a:xfrm>
          <a:prstGeom prst="rect">
            <a:avLst/>
          </a:prstGeom>
        </p:spPr>
      </p:pic>
    </p:spTree>
    <p:extLst>
      <p:ext uri="{BB962C8B-B14F-4D97-AF65-F5344CB8AC3E}">
        <p14:creationId xmlns:p14="http://schemas.microsoft.com/office/powerpoint/2010/main" val="1891173152"/>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30778"/>
            <a:ext cx="7092280" cy="4248472"/>
          </a:xfrm>
        </p:spPr>
        <p:txBody>
          <a:bodyPr/>
          <a:lstStyle/>
          <a:p>
            <a:pPr lvl="1">
              <a:spcBef>
                <a:spcPts val="0"/>
              </a:spcBef>
              <a:spcAft>
                <a:spcPts val="0"/>
              </a:spcAft>
            </a:pPr>
            <a:r>
              <a:rPr lang="en-GB" sz="2400" dirty="0">
                <a:solidFill>
                  <a:schemeClr val="tx1"/>
                </a:solidFill>
                <a:cs typeface="Arial" pitchFamily="34" charset="0"/>
              </a:rPr>
              <a:t>Parity </a:t>
            </a:r>
          </a:p>
          <a:p>
            <a:pPr lvl="2">
              <a:spcBef>
                <a:spcPts val="0"/>
              </a:spcBef>
              <a:spcAft>
                <a:spcPts val="0"/>
              </a:spcAft>
            </a:pPr>
            <a:r>
              <a:rPr lang="en-GB" sz="2000" dirty="0">
                <a:solidFill>
                  <a:schemeClr val="tx1"/>
                </a:solidFill>
                <a:cs typeface="Arial" pitchFamily="34" charset="0"/>
              </a:rPr>
              <a:t>Count the number of 1’s sent</a:t>
            </a:r>
          </a:p>
          <a:p>
            <a:pPr lvl="2">
              <a:spcBef>
                <a:spcPts val="0"/>
              </a:spcBef>
              <a:spcAft>
                <a:spcPts val="0"/>
              </a:spcAft>
            </a:pPr>
            <a:r>
              <a:rPr lang="en-GB" sz="2000" dirty="0">
                <a:solidFill>
                  <a:schemeClr val="tx1"/>
                </a:solidFill>
                <a:cs typeface="Arial" pitchFamily="34" charset="0"/>
              </a:rPr>
              <a:t>Even parity – add ‘1’ to make even</a:t>
            </a:r>
          </a:p>
          <a:p>
            <a:pPr lvl="2">
              <a:spcBef>
                <a:spcPts val="0"/>
              </a:spcBef>
              <a:spcAft>
                <a:spcPts val="0"/>
              </a:spcAft>
            </a:pPr>
            <a:r>
              <a:rPr lang="en-GB" sz="2000" dirty="0">
                <a:solidFill>
                  <a:schemeClr val="tx1"/>
                </a:solidFill>
                <a:cs typeface="Arial" pitchFamily="34" charset="0"/>
              </a:rPr>
              <a:t>Odd parity – add ‘1’ to make odd</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3362478"/>
            <a:ext cx="4104456" cy="129065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3194446"/>
            <a:ext cx="4104456" cy="1458691"/>
          </a:xfrm>
          <a:prstGeom prst="rect">
            <a:avLst/>
          </a:prstGeom>
        </p:spPr>
      </p:pic>
    </p:spTree>
    <p:extLst>
      <p:ext uri="{BB962C8B-B14F-4D97-AF65-F5344CB8AC3E}">
        <p14:creationId xmlns:p14="http://schemas.microsoft.com/office/powerpoint/2010/main" val="654337305"/>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dirty="0" smtClean="0">
                <a:solidFill>
                  <a:schemeClr val="tx1"/>
                </a:solidFill>
                <a:cs typeface="Arial" pitchFamily="34" charset="0"/>
              </a:rPr>
              <a:t>Improves on checksum – can be fooled/hacked</a:t>
            </a:r>
          </a:p>
          <a:p>
            <a:pPr lvl="2">
              <a:spcBef>
                <a:spcPts val="0"/>
              </a:spcBef>
              <a:spcAft>
                <a:spcPts val="0"/>
              </a:spcAft>
            </a:pPr>
            <a:r>
              <a:rPr lang="en-GB" dirty="0" smtClean="0">
                <a:solidFill>
                  <a:schemeClr val="tx1"/>
                </a:solidFill>
                <a:cs typeface="Arial" pitchFamily="34" charset="0"/>
              </a:rPr>
              <a:t>Creates a 32-bit number from block of data</a:t>
            </a:r>
          </a:p>
          <a:p>
            <a:pPr lvl="2">
              <a:spcBef>
                <a:spcPts val="0"/>
              </a:spcBef>
              <a:spcAft>
                <a:spcPts val="0"/>
              </a:spcAft>
            </a:pPr>
            <a:r>
              <a:rPr lang="en-GB" dirty="0" smtClean="0">
                <a:solidFill>
                  <a:schemeClr val="tx1"/>
                </a:solidFill>
                <a:cs typeface="Arial" pitchFamily="34" charset="0"/>
              </a:rPr>
              <a:t>Detects burst errors (errors at start and end)</a:t>
            </a:r>
          </a:p>
          <a:p>
            <a:pPr lvl="2">
              <a:spcBef>
                <a:spcPts val="0"/>
              </a:spcBef>
              <a:spcAft>
                <a:spcPts val="0"/>
              </a:spcAft>
            </a:pPr>
            <a:r>
              <a:rPr lang="en-GB" dirty="0" smtClean="0">
                <a:solidFill>
                  <a:schemeClr val="tx1"/>
                </a:solidFill>
                <a:cs typeface="Arial" pitchFamily="34" charset="0"/>
              </a:rPr>
              <a:t>Most internet traffic is burst</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Tree>
    <p:extLst>
      <p:ext uri="{BB962C8B-B14F-4D97-AF65-F5344CB8AC3E}">
        <p14:creationId xmlns:p14="http://schemas.microsoft.com/office/powerpoint/2010/main" val="442533283"/>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Cyclic Redundancy Check (</a:t>
            </a:r>
            <a:r>
              <a:rPr lang="en-GB" sz="2400" b="1" dirty="0">
                <a:solidFill>
                  <a:schemeClr val="tx1"/>
                </a:solidFill>
                <a:cs typeface="Arial" pitchFamily="34" charset="0"/>
              </a:rPr>
              <a:t>CRC</a:t>
            </a:r>
            <a:r>
              <a:rPr lang="en-GB" sz="2400" dirty="0">
                <a:solidFill>
                  <a:schemeClr val="tx1"/>
                </a:solidFill>
                <a:cs typeface="Arial" pitchFamily="34" charset="0"/>
              </a:rPr>
              <a:t>)</a:t>
            </a:r>
          </a:p>
          <a:p>
            <a:pPr lvl="2">
              <a:spcBef>
                <a:spcPts val="0"/>
              </a:spcBef>
              <a:spcAft>
                <a:spcPts val="0"/>
              </a:spcAft>
            </a:pPr>
            <a:r>
              <a:rPr lang="en-GB" sz="2000" dirty="0">
                <a:solidFill>
                  <a:schemeClr val="tx1"/>
                </a:solidFill>
                <a:cs typeface="Arial" pitchFamily="34" charset="0"/>
              </a:rPr>
              <a:t>Many CRC strategies including CRC16, CRC32</a:t>
            </a:r>
          </a:p>
          <a:p>
            <a:pPr lvl="2">
              <a:spcBef>
                <a:spcPts val="0"/>
              </a:spcBef>
              <a:spcAft>
                <a:spcPts val="0"/>
              </a:spcAft>
            </a:pPr>
            <a:r>
              <a:rPr lang="en-GB" dirty="0" smtClean="0">
                <a:solidFill>
                  <a:schemeClr val="tx1"/>
                </a:solidFill>
                <a:cs typeface="Arial" pitchFamily="34" charset="0"/>
              </a:rPr>
              <a:t>Small change in data large change in CRC</a:t>
            </a:r>
          </a:p>
          <a:p>
            <a:pPr lvl="3">
              <a:spcBef>
                <a:spcPts val="0"/>
              </a:spcBef>
              <a:spcAft>
                <a:spcPts val="0"/>
              </a:spcAft>
            </a:pPr>
            <a:r>
              <a:rPr lang="en-GB" dirty="0" smtClean="0">
                <a:solidFill>
                  <a:schemeClr val="tx1"/>
                </a:solidFill>
                <a:cs typeface="Arial" pitchFamily="34" charset="0"/>
              </a:rPr>
              <a:t>Adds up whole message as large number</a:t>
            </a:r>
          </a:p>
          <a:p>
            <a:pPr lvl="3">
              <a:spcBef>
                <a:spcPts val="0"/>
              </a:spcBef>
              <a:spcAft>
                <a:spcPts val="0"/>
              </a:spcAft>
            </a:pPr>
            <a:r>
              <a:rPr lang="en-GB" dirty="0" smtClean="0">
                <a:solidFill>
                  <a:schemeClr val="tx1"/>
                </a:solidFill>
                <a:cs typeface="Arial" pitchFamily="34" charset="0"/>
              </a:rPr>
              <a:t>Divides by another number</a:t>
            </a:r>
          </a:p>
          <a:p>
            <a:pPr lvl="3">
              <a:spcBef>
                <a:spcPts val="0"/>
              </a:spcBef>
              <a:spcAft>
                <a:spcPts val="0"/>
              </a:spcAft>
            </a:pPr>
            <a:r>
              <a:rPr lang="en-GB" dirty="0" smtClean="0">
                <a:solidFill>
                  <a:schemeClr val="tx1"/>
                </a:solidFill>
                <a:cs typeface="Arial" pitchFamily="34" charset="0"/>
              </a:rPr>
              <a:t>The remainder is CRC</a:t>
            </a:r>
          </a:p>
          <a:p>
            <a:pPr lvl="2">
              <a:spcBef>
                <a:spcPts val="0"/>
              </a:spcBef>
              <a:spcAft>
                <a:spcPts val="0"/>
              </a:spcAft>
            </a:pPr>
            <a:r>
              <a:rPr lang="en-GB" dirty="0" smtClean="0">
                <a:solidFill>
                  <a:schemeClr val="tx1"/>
                </a:solidFill>
                <a:cs typeface="Arial" pitchFamily="34" charset="0"/>
              </a:rPr>
              <a:t>Fixed length</a:t>
            </a:r>
          </a:p>
          <a:p>
            <a:pPr lvl="2">
              <a:spcBef>
                <a:spcPts val="0"/>
              </a:spcBef>
              <a:spcAft>
                <a:spcPts val="0"/>
              </a:spcAft>
            </a:pPr>
            <a:r>
              <a:rPr lang="en-GB" dirty="0" smtClean="0">
                <a:solidFill>
                  <a:schemeClr val="tx1"/>
                </a:solidFill>
                <a:cs typeface="Arial" pitchFamily="34" charset="0"/>
              </a:rPr>
              <a:t>Encodes data as polynomials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pic>
        <p:nvPicPr>
          <p:cNvPr id="4" name="Picture 3"/>
          <p:cNvPicPr>
            <a:picLocks noChangeAspect="1"/>
          </p:cNvPicPr>
          <p:nvPr/>
        </p:nvPicPr>
        <p:blipFill>
          <a:blip r:embed="rId3" cstate="print"/>
          <a:stretch>
            <a:fillRect/>
          </a:stretch>
        </p:blipFill>
        <p:spPr>
          <a:xfrm>
            <a:off x="719075" y="4221088"/>
            <a:ext cx="7705850" cy="979706"/>
          </a:xfrm>
          <a:prstGeom prst="rect">
            <a:avLst/>
          </a:prstGeom>
        </p:spPr>
      </p:pic>
    </p:spTree>
    <p:extLst>
      <p:ext uri="{BB962C8B-B14F-4D97-AF65-F5344CB8AC3E}">
        <p14:creationId xmlns:p14="http://schemas.microsoft.com/office/powerpoint/2010/main" val="3754891067"/>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Discuss strategies for controlling errors - detection</a:t>
            </a: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Cryptographic Hash Function (Message Digest)</a:t>
            </a:r>
          </a:p>
          <a:p>
            <a:pPr lvl="2">
              <a:spcBef>
                <a:spcPts val="0"/>
              </a:spcBef>
              <a:spcAft>
                <a:spcPts val="0"/>
              </a:spcAft>
            </a:pPr>
            <a:r>
              <a:rPr lang="en-GB" dirty="0" smtClean="0">
                <a:solidFill>
                  <a:schemeClr val="tx1"/>
                </a:solidFill>
                <a:cs typeface="Arial" pitchFamily="34" charset="0"/>
              </a:rPr>
              <a:t>Mathematical algorithm -  SHA, MD5</a:t>
            </a:r>
          </a:p>
          <a:p>
            <a:pPr lvl="3">
              <a:spcBef>
                <a:spcPts val="0"/>
              </a:spcBef>
              <a:spcAft>
                <a:spcPts val="0"/>
              </a:spcAft>
            </a:pPr>
            <a:r>
              <a:rPr lang="en-GB" dirty="0" smtClean="0">
                <a:solidFill>
                  <a:schemeClr val="tx1"/>
                </a:solidFill>
                <a:cs typeface="Arial" pitchFamily="34" charset="0"/>
              </a:rPr>
              <a:t>Impossible to regenerate data from hash</a:t>
            </a:r>
          </a:p>
          <a:p>
            <a:pPr lvl="3">
              <a:spcBef>
                <a:spcPts val="0"/>
              </a:spcBef>
              <a:spcAft>
                <a:spcPts val="0"/>
              </a:spcAft>
            </a:pPr>
            <a:r>
              <a:rPr lang="en-GB" dirty="0" smtClean="0">
                <a:solidFill>
                  <a:schemeClr val="tx1"/>
                </a:solidFill>
                <a:cs typeface="Arial" pitchFamily="34" charset="0"/>
              </a:rPr>
              <a:t>Creates a unique code that can only be from this data</a:t>
            </a:r>
          </a:p>
          <a:p>
            <a:pPr lvl="2">
              <a:spcBef>
                <a:spcPts val="0"/>
              </a:spcBef>
              <a:spcAft>
                <a:spcPts val="0"/>
              </a:spcAft>
            </a:pPr>
            <a:r>
              <a:rPr lang="en-GB" dirty="0" smtClean="0">
                <a:solidFill>
                  <a:schemeClr val="tx1"/>
                </a:solidFill>
                <a:cs typeface="Arial" pitchFamily="34" charset="0"/>
              </a:rPr>
              <a:t>Detects nearly all errors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3789040"/>
            <a:ext cx="6732240" cy="1137380"/>
          </a:xfrm>
          <a:prstGeom prst="rect">
            <a:avLst/>
          </a:prstGeom>
        </p:spPr>
      </p:pic>
    </p:spTree>
    <p:extLst>
      <p:ext uri="{BB962C8B-B14F-4D97-AF65-F5344CB8AC3E}">
        <p14:creationId xmlns:p14="http://schemas.microsoft.com/office/powerpoint/2010/main" val="2146868943"/>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4</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4</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071765397"/>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Automatic Repeat Request (ARQ)</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92896"/>
            <a:ext cx="9144000" cy="3111996"/>
          </a:xfrm>
          <a:prstGeom prst="rect">
            <a:avLst/>
          </a:prstGeom>
        </p:spPr>
      </p:pic>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Receiver sends acknowledgment (</a:t>
            </a:r>
            <a:r>
              <a:rPr lang="en-GB" sz="2400" b="1" dirty="0">
                <a:solidFill>
                  <a:schemeClr val="tx1"/>
                </a:solidFill>
                <a:cs typeface="Arial" pitchFamily="34" charset="0"/>
              </a:rPr>
              <a:t>ACK</a:t>
            </a:r>
            <a:r>
              <a:rPr lang="en-GB" sz="2400" dirty="0">
                <a:solidFill>
                  <a:schemeClr val="tx1"/>
                </a:solidFill>
                <a:cs typeface="Arial" pitchFamily="34" charset="0"/>
              </a:rPr>
              <a:t>) – arrived </a:t>
            </a:r>
          </a:p>
          <a:p>
            <a:pPr lvl="1">
              <a:spcBef>
                <a:spcPts val="0"/>
              </a:spcBef>
              <a:spcAft>
                <a:spcPts val="0"/>
              </a:spcAft>
            </a:pPr>
            <a:r>
              <a:rPr lang="en-GB" sz="2400" dirty="0">
                <a:solidFill>
                  <a:schemeClr val="tx1"/>
                </a:solidFill>
                <a:cs typeface="Arial" pitchFamily="34" charset="0"/>
              </a:rPr>
              <a:t>Sending device waits for </a:t>
            </a:r>
            <a:r>
              <a:rPr lang="en-GB" sz="2400" b="1" dirty="0">
                <a:solidFill>
                  <a:schemeClr val="tx1"/>
                </a:solidFill>
                <a:cs typeface="Arial" pitchFamily="34" charset="0"/>
              </a:rPr>
              <a:t>ACK</a:t>
            </a:r>
            <a:r>
              <a:rPr lang="en-GB" sz="2400" dirty="0">
                <a:solidFill>
                  <a:schemeClr val="tx1"/>
                </a:solidFill>
                <a:cs typeface="Arial" pitchFamily="34" charset="0"/>
              </a:rPr>
              <a:t> – resends if not received in time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2983291165"/>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2708921"/>
            <a:ext cx="9144000" cy="2875359"/>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Stop and Wait (idle)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Sender – returns acknowledgement (</a:t>
            </a:r>
            <a:r>
              <a:rPr lang="en-GB" sz="2400" b="1" dirty="0">
                <a:solidFill>
                  <a:schemeClr val="tx1"/>
                </a:solidFill>
                <a:cs typeface="Arial" pitchFamily="34" charset="0"/>
              </a:rPr>
              <a:t>ACK)</a:t>
            </a:r>
            <a:r>
              <a:rPr lang="en-GB" sz="2400" dirty="0">
                <a:solidFill>
                  <a:schemeClr val="tx1"/>
                </a:solidFill>
                <a:cs typeface="Arial" pitchFamily="34" charset="0"/>
              </a:rPr>
              <a:t> for success</a:t>
            </a:r>
          </a:p>
          <a:p>
            <a:pPr lvl="1">
              <a:spcBef>
                <a:spcPts val="0"/>
              </a:spcBef>
              <a:spcAft>
                <a:spcPts val="0"/>
              </a:spcAft>
            </a:pPr>
            <a:r>
              <a:rPr lang="en-GB" sz="2400" dirty="0">
                <a:solidFill>
                  <a:schemeClr val="tx1"/>
                </a:solidFill>
                <a:cs typeface="Arial" pitchFamily="34" charset="0"/>
              </a:rPr>
              <a:t>Sender – returns no acknowledgement (</a:t>
            </a:r>
            <a:r>
              <a:rPr lang="en-GB" sz="2400" b="1" dirty="0">
                <a:solidFill>
                  <a:schemeClr val="tx1"/>
                </a:solidFill>
                <a:cs typeface="Arial" pitchFamily="34" charset="0"/>
              </a:rPr>
              <a:t>NACK) </a:t>
            </a:r>
            <a:r>
              <a:rPr lang="en-GB" sz="2400" dirty="0">
                <a:solidFill>
                  <a:schemeClr val="tx1"/>
                </a:solidFill>
                <a:cs typeface="Arial" pitchFamily="34" charset="0"/>
              </a:rPr>
              <a:t>failure</a:t>
            </a:r>
          </a:p>
          <a:p>
            <a:pPr lvl="1">
              <a:spcBef>
                <a:spcPts val="0"/>
              </a:spcBef>
              <a:spcAft>
                <a:spcPts val="0"/>
              </a:spcAft>
            </a:pPr>
            <a:r>
              <a:rPr lang="en-GB" sz="2400" dirty="0">
                <a:solidFill>
                  <a:schemeClr val="tx1"/>
                </a:solidFill>
                <a:cs typeface="Arial" pitchFamily="34" charset="0"/>
              </a:rPr>
              <a:t>Not efficient – may be large waits for </a:t>
            </a:r>
            <a:r>
              <a:rPr lang="en-GB" sz="2400" b="1" dirty="0">
                <a:solidFill>
                  <a:schemeClr val="tx1"/>
                </a:solidFill>
                <a:cs typeface="Arial" pitchFamily="34" charset="0"/>
              </a:rPr>
              <a:t>NACK/ACK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807341227"/>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t>Continuous Automatic Repeat Request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Constant stream of messages</a:t>
            </a:r>
          </a:p>
          <a:p>
            <a:pPr lvl="1">
              <a:spcBef>
                <a:spcPts val="0"/>
              </a:spcBef>
              <a:spcAft>
                <a:spcPts val="0"/>
              </a:spcAft>
            </a:pPr>
            <a:r>
              <a:rPr lang="en-GB" sz="2400" dirty="0">
                <a:solidFill>
                  <a:schemeClr val="tx1"/>
                </a:solidFill>
                <a:cs typeface="Arial" pitchFamily="34" charset="0"/>
              </a:rPr>
              <a:t>Stream stops (</a:t>
            </a:r>
            <a:r>
              <a:rPr lang="en-GB" sz="2400" b="1" dirty="0">
                <a:solidFill>
                  <a:schemeClr val="tx1"/>
                </a:solidFill>
                <a:cs typeface="Arial" pitchFamily="34" charset="0"/>
              </a:rPr>
              <a:t>NACK) </a:t>
            </a:r>
            <a:r>
              <a:rPr lang="en-GB" sz="2400" dirty="0">
                <a:solidFill>
                  <a:schemeClr val="tx1"/>
                </a:solidFill>
                <a:cs typeface="Arial" pitchFamily="34" charset="0"/>
              </a:rPr>
              <a:t>from receiver </a:t>
            </a:r>
          </a:p>
          <a:p>
            <a:pPr lvl="1">
              <a:spcBef>
                <a:spcPts val="0"/>
              </a:spcBef>
              <a:spcAft>
                <a:spcPts val="0"/>
              </a:spcAft>
            </a:pPr>
            <a:r>
              <a:rPr lang="en-GB" sz="2400" dirty="0">
                <a:solidFill>
                  <a:schemeClr val="tx1"/>
                </a:solidFill>
                <a:cs typeface="Arial" pitchFamily="34" charset="0"/>
              </a:rPr>
              <a:t>Stream restarts </a:t>
            </a:r>
          </a:p>
          <a:p>
            <a:pPr lvl="1">
              <a:spcBef>
                <a:spcPts val="0"/>
              </a:spcBef>
              <a:spcAft>
                <a:spcPts val="0"/>
              </a:spcAft>
            </a:pPr>
            <a:r>
              <a:rPr lang="en-GB" sz="2400" dirty="0">
                <a:solidFill>
                  <a:schemeClr val="tx1"/>
                </a:solidFill>
                <a:cs typeface="Arial" pitchFamily="34" charset="0"/>
              </a:rPr>
              <a:t>Requires full duplex </a:t>
            </a:r>
          </a:p>
          <a:p>
            <a:pPr lvl="1">
              <a:spcBef>
                <a:spcPts val="0"/>
              </a:spcBef>
              <a:spcAft>
                <a:spcPts val="0"/>
              </a:spcAft>
            </a:pPr>
            <a:r>
              <a:rPr lang="en-GB" sz="2400" dirty="0">
                <a:solidFill>
                  <a:schemeClr val="tx1"/>
                </a:solidFill>
                <a:cs typeface="Arial" pitchFamily="34" charset="0"/>
              </a:rPr>
              <a:t>More efficient</a:t>
            </a:r>
          </a:p>
          <a:p>
            <a:pPr lvl="2">
              <a:spcBef>
                <a:spcPts val="0"/>
              </a:spcBef>
              <a:spcAft>
                <a:spcPts val="0"/>
              </a:spcAft>
            </a:pPr>
            <a:r>
              <a:rPr lang="en-GB" sz="2000" dirty="0">
                <a:solidFill>
                  <a:schemeClr val="tx1"/>
                </a:solidFill>
                <a:cs typeface="Arial" pitchFamily="34" charset="0"/>
              </a:rPr>
              <a:t>No need to wait for ACK</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6" name="Picture 5"/>
          <p:cNvPicPr>
            <a:picLocks noChangeAspect="1"/>
          </p:cNvPicPr>
          <p:nvPr/>
        </p:nvPicPr>
        <p:blipFill>
          <a:blip r:embed="rId3" cstate="print"/>
          <a:stretch>
            <a:fillRect/>
          </a:stretch>
        </p:blipFill>
        <p:spPr>
          <a:xfrm>
            <a:off x="4572000" y="2467430"/>
            <a:ext cx="4109866" cy="3265826"/>
          </a:xfrm>
          <a:prstGeom prst="rect">
            <a:avLst/>
          </a:prstGeom>
        </p:spPr>
      </p:pic>
    </p:spTree>
    <p:extLst>
      <p:ext uri="{BB962C8B-B14F-4D97-AF65-F5344CB8AC3E}">
        <p14:creationId xmlns:p14="http://schemas.microsoft.com/office/powerpoint/2010/main" val="2762067462"/>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46" y="2712156"/>
            <a:ext cx="8119702" cy="3021101"/>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t>Forward Error Correction</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8604448" cy="4248472"/>
          </a:xfrm>
        </p:spPr>
        <p:txBody>
          <a:bodyPr/>
          <a:lstStyle/>
          <a:p>
            <a:pPr lvl="1">
              <a:spcBef>
                <a:spcPts val="0"/>
              </a:spcBef>
              <a:spcAft>
                <a:spcPts val="0"/>
              </a:spcAft>
            </a:pPr>
            <a:r>
              <a:rPr lang="en-GB" sz="2400" dirty="0">
                <a:solidFill>
                  <a:schemeClr val="tx1"/>
                </a:solidFill>
                <a:cs typeface="Arial" pitchFamily="34" charset="0"/>
              </a:rPr>
              <a:t>Duplicate information sent </a:t>
            </a:r>
          </a:p>
          <a:p>
            <a:pPr lvl="2">
              <a:spcBef>
                <a:spcPts val="0"/>
              </a:spcBef>
              <a:spcAft>
                <a:spcPts val="0"/>
              </a:spcAft>
            </a:pPr>
            <a:r>
              <a:rPr lang="en-GB" sz="2000" dirty="0">
                <a:solidFill>
                  <a:schemeClr val="tx1"/>
                </a:solidFill>
                <a:cs typeface="Arial" pitchFamily="34" charset="0"/>
              </a:rPr>
              <a:t>Simplest code reputations  - FEC (3,1) - 3 copies sent</a:t>
            </a:r>
          </a:p>
          <a:p>
            <a:pPr lvl="2">
              <a:spcBef>
                <a:spcPts val="0"/>
              </a:spcBef>
              <a:spcAft>
                <a:spcPts val="0"/>
              </a:spcAft>
            </a:pPr>
            <a:r>
              <a:rPr lang="en-GB" sz="2000" dirty="0">
                <a:solidFill>
                  <a:schemeClr val="tx1"/>
                </a:solidFill>
                <a:cs typeface="Arial" pitchFamily="34" charset="0"/>
              </a:rPr>
              <a:t>If two or more match – use them</a:t>
            </a:r>
          </a:p>
          <a:p>
            <a:pPr lvl="2">
              <a:spcBef>
                <a:spcPts val="0"/>
              </a:spcBef>
              <a:spcAft>
                <a:spcPts val="0"/>
              </a:spcAft>
            </a:pPr>
            <a:r>
              <a:rPr lang="en-GB" sz="2000" dirty="0">
                <a:solidFill>
                  <a:schemeClr val="tx1"/>
                </a:solidFill>
                <a:cs typeface="Arial" pitchFamily="34" charset="0"/>
              </a:rPr>
              <a:t>Majority voting system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spTree>
    <p:extLst>
      <p:ext uri="{BB962C8B-B14F-4D97-AF65-F5344CB8AC3E}">
        <p14:creationId xmlns:p14="http://schemas.microsoft.com/office/powerpoint/2010/main" val="4132688920"/>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Metropolitan Area Network (MAN)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Typically used by many different organisation </a:t>
            </a:r>
          </a:p>
          <a:p>
            <a:pPr lvl="1">
              <a:spcBef>
                <a:spcPts val="0"/>
              </a:spcBef>
              <a:spcAft>
                <a:spcPts val="0"/>
              </a:spcAft>
            </a:pPr>
            <a:r>
              <a:rPr lang="en-GB" sz="2400" dirty="0">
                <a:solidFill>
                  <a:schemeClr val="tx1"/>
                </a:solidFill>
                <a:cs typeface="Arial" pitchFamily="34" charset="0"/>
              </a:rPr>
              <a:t>Geographically larger than LAN smaller than WAN</a:t>
            </a:r>
          </a:p>
          <a:p>
            <a:pPr lvl="1">
              <a:spcBef>
                <a:spcPts val="0"/>
              </a:spcBef>
              <a:spcAft>
                <a:spcPts val="0"/>
              </a:spcAft>
            </a:pPr>
            <a:r>
              <a:rPr lang="en-GB" sz="2400" dirty="0">
                <a:solidFill>
                  <a:schemeClr val="tx1"/>
                </a:solidFill>
                <a:cs typeface="Arial" pitchFamily="34" charset="0"/>
              </a:rPr>
              <a:t>Sometimes publically owned </a:t>
            </a:r>
          </a:p>
          <a:p>
            <a:pPr lvl="1">
              <a:spcBef>
                <a:spcPts val="0"/>
              </a:spcBef>
              <a:spcAft>
                <a:spcPts val="0"/>
              </a:spcAft>
            </a:pPr>
            <a:r>
              <a:rPr lang="en-GB" sz="2400" dirty="0">
                <a:solidFill>
                  <a:schemeClr val="tx1"/>
                </a:solidFill>
                <a:cs typeface="Arial" pitchFamily="34" charset="0"/>
              </a:rPr>
              <a:t>From a few buildings to entire cities/regions</a:t>
            </a: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369149" y="3609020"/>
            <a:ext cx="1462500" cy="1920600"/>
          </a:xfrm>
          <a:prstGeom prst="rect">
            <a:avLst/>
          </a:prstGeom>
        </p:spPr>
      </p:pic>
    </p:spTree>
    <p:extLst>
      <p:ext uri="{BB962C8B-B14F-4D97-AF65-F5344CB8AC3E}">
        <p14:creationId xmlns:p14="http://schemas.microsoft.com/office/powerpoint/2010/main" val="2747437140"/>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5</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5</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228826380"/>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788436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Describe LAN topologies and transmission media </a:t>
            </a:r>
          </a:p>
          <a:p>
            <a:pPr lvl="1">
              <a:spcBef>
                <a:spcPts val="0"/>
              </a:spcBef>
              <a:spcAft>
                <a:spcPts val="0"/>
              </a:spcAft>
            </a:pPr>
            <a:r>
              <a:rPr lang="en-GB" sz="2400" b="1" dirty="0">
                <a:solidFill>
                  <a:schemeClr val="tx1"/>
                </a:solidFill>
                <a:cs typeface="Arial" pitchFamily="34" charset="0"/>
              </a:rPr>
              <a:t>Describe methods of media access control for LANs </a:t>
            </a:r>
          </a:p>
          <a:p>
            <a:pPr lvl="1">
              <a:spcBef>
                <a:spcPts val="0"/>
              </a:spcBef>
              <a:spcAft>
                <a:spcPts val="0"/>
              </a:spcAft>
            </a:pPr>
            <a:r>
              <a:rPr lang="en-GB" sz="2400" b="1" dirty="0">
                <a:solidFill>
                  <a:schemeClr val="tx1"/>
                </a:solidFill>
                <a:cs typeface="Arial" pitchFamily="34" charset="0"/>
              </a:rPr>
              <a:t>Describe the IEEE 802 standards for LAN classification </a:t>
            </a:r>
          </a:p>
          <a:p>
            <a:pPr lvl="1">
              <a:spcBef>
                <a:spcPts val="0"/>
              </a:spcBef>
              <a:spcAft>
                <a:spcPts val="0"/>
              </a:spcAft>
            </a:pPr>
            <a:r>
              <a:rPr lang="en-GB" sz="2400" dirty="0">
                <a:solidFill>
                  <a:schemeClr val="tx1"/>
                </a:solidFill>
                <a:cs typeface="Arial" pitchFamily="34" charset="0"/>
              </a:rPr>
              <a:t>Describe the function of LAN hardware </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840080554"/>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Media – cable type </a:t>
                </a:r>
              </a:p>
              <a:p>
                <a:pPr lvl="2">
                  <a:spcBef>
                    <a:spcPts val="0"/>
                  </a:spcBef>
                  <a:spcAft>
                    <a:spcPts val="0"/>
                  </a:spcAft>
                </a:pPr>
                <a:r>
                  <a:rPr lang="en-GB" sz="2000" dirty="0">
                    <a:solidFill>
                      <a:schemeClr val="tx1"/>
                    </a:solidFill>
                    <a:cs typeface="Arial" pitchFamily="34" charset="0"/>
                  </a:rPr>
                  <a:t>Copper Cable (Cat5e UTP)</a:t>
                </a:r>
              </a:p>
              <a:p>
                <a:pPr lvl="2">
                  <a:spcBef>
                    <a:spcPts val="0"/>
                  </a:spcBef>
                  <a:spcAft>
                    <a:spcPts val="0"/>
                  </a:spcAft>
                </a:pPr>
                <a:r>
                  <a:rPr lang="en-GB" sz="2000" dirty="0">
                    <a:solidFill>
                      <a:schemeClr val="tx1"/>
                    </a:solidFill>
                    <a:cs typeface="Arial" pitchFamily="34" charset="0"/>
                  </a:rPr>
                  <a:t>Fibre (FDDI)</a:t>
                </a:r>
              </a:p>
              <a:p>
                <a:pPr lvl="2">
                  <a:spcBef>
                    <a:spcPts val="0"/>
                  </a:spcBef>
                  <a:spcAft>
                    <a:spcPts val="0"/>
                  </a:spcAft>
                </a:pPr>
                <a:r>
                  <a:rPr lang="en-GB" sz="2000" dirty="0">
                    <a:solidFill>
                      <a:schemeClr val="tx1"/>
                    </a:solidFill>
                    <a:cs typeface="Arial" pitchFamily="34" charset="0"/>
                  </a:rPr>
                  <a:t>Radio (WiFi)</a:t>
                </a:r>
              </a:p>
              <a:p>
                <a:pPr lvl="1">
                  <a:spcBef>
                    <a:spcPts val="0"/>
                  </a:spcBef>
                  <a:spcAft>
                    <a:spcPts val="0"/>
                  </a:spcAft>
                </a:pPr>
                <a:r>
                  <a:rPr lang="en-GB" sz="2400" dirty="0">
                    <a:solidFill>
                      <a:schemeClr val="tx1"/>
                    </a:solidFill>
                    <a:cs typeface="Arial" pitchFamily="34" charset="0"/>
                  </a:rPr>
                  <a:t>Too many connection for mesh– 10 systems</a:t>
                </a:r>
                <a:endParaRPr lang="en-GB" sz="2400" dirty="0">
                  <a:latin typeface="Arial" panose="020B0604020202020204" pitchFamily="34" charset="0"/>
                  <a:cs typeface="Arial" panose="020B0604020202020204" pitchFamily="34" charset="0"/>
                </a:endParaRPr>
              </a:p>
              <a:p>
                <a:pPr lvl="2">
                  <a:spcBef>
                    <a:spcPts val="0"/>
                  </a:spcBef>
                  <a:spcAft>
                    <a:spcPts val="0"/>
                  </a:spcAft>
                </a:pP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𝒏</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𝒏</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a:t>
                </a:r>
                <a14:m>
                  <m:oMath xmlns:m="http://schemas.openxmlformats.org/officeDocument/2006/math">
                    <m:f>
                      <m:fPr>
                        <m:ctrlPr>
                          <a:rPr lang="" sz="2000" i="1">
                            <a:solidFill>
                              <a:schemeClr val="tx1"/>
                            </a:solidFill>
                            <a:latin typeface="Cambria Math" panose="02040503050406030204" pitchFamily="18" charset="0"/>
                          </a:rPr>
                        </m:ctrlPr>
                      </m:fPr>
                      <m:num>
                        <m:r>
                          <a:rPr lang="" sz="2000">
                            <a:solidFill>
                              <a:schemeClr val="tx1"/>
                            </a:solidFill>
                            <a:latin typeface="Cambria Math" panose="02040503050406030204" pitchFamily="18" charset="0"/>
                          </a:rPr>
                          <m:t>𝟏𝟎</m:t>
                        </m:r>
                        <m:d>
                          <m:dPr>
                            <m:ctrlPr>
                              <a:rPr lang="" sz="2000" i="1">
                                <a:solidFill>
                                  <a:schemeClr val="tx1"/>
                                </a:solidFill>
                                <a:latin typeface="Cambria Math" panose="02040503050406030204" pitchFamily="18" charset="0"/>
                              </a:rPr>
                            </m:ctrlPr>
                          </m:dPr>
                          <m:e>
                            <m:r>
                              <a:rPr lang="" sz="2000">
                                <a:solidFill>
                                  <a:schemeClr val="tx1"/>
                                </a:solidFill>
                                <a:latin typeface="Cambria Math" panose="02040503050406030204" pitchFamily="18" charset="0"/>
                              </a:rPr>
                              <m:t>𝟏𝟎</m:t>
                            </m:r>
                            <m:r>
                              <a:rPr lang="" sz="2000">
                                <a:solidFill>
                                  <a:schemeClr val="tx1"/>
                                </a:solidFill>
                                <a:latin typeface="Cambria Math" panose="02040503050406030204" pitchFamily="18" charset="0"/>
                              </a:rPr>
                              <m:t>−</m:t>
                            </m:r>
                            <m:r>
                              <a:rPr lang="" sz="2000">
                                <a:solidFill>
                                  <a:schemeClr val="tx1"/>
                                </a:solidFill>
                                <a:latin typeface="Cambria Math" panose="02040503050406030204" pitchFamily="18" charset="0"/>
                              </a:rPr>
                              <m:t>𝟏</m:t>
                            </m:r>
                          </m:e>
                        </m:d>
                      </m:num>
                      <m:den>
                        <m:r>
                          <a:rPr lang="" sz="2000">
                            <a:solidFill>
                              <a:schemeClr val="tx1"/>
                            </a:solidFill>
                            <a:latin typeface="Cambria Math" panose="02040503050406030204" pitchFamily="18" charset="0"/>
                          </a:rPr>
                          <m:t>𝟐</m:t>
                        </m:r>
                      </m:den>
                    </m:f>
                  </m:oMath>
                </a14:m>
                <a:r>
                  <a:rPr lang="" sz="2000" dirty="0">
                    <a:solidFill>
                      <a:schemeClr val="tx1"/>
                    </a:solidFill>
                  </a:rPr>
                  <a:t> = 45 Connections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484784"/>
                <a:ext cx="7092280" cy="4248472"/>
              </a:xfrm>
              <a:blipFill rotWithShape="0">
                <a:blip r:embed="rId3"/>
                <a:stretch>
                  <a:fillRect t="-1149"/>
                </a:stretch>
              </a:blipFill>
            </p:spPr>
            <p:txBody>
              <a:bodyPr/>
              <a:lstStyle/>
              <a:p>
                <a:r>
                  <a:rPr lang="en-GB">
                    <a:noFill/>
                  </a:rPr>
                  <a:t> </a:t>
                </a:r>
              </a:p>
            </p:txBody>
          </p:sp>
        </mc:Fallback>
      </mc:AlternateContent>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032568834"/>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Shared medium – large number of connections </a:t>
            </a:r>
          </a:p>
          <a:p>
            <a:pPr lvl="1">
              <a:spcBef>
                <a:spcPts val="0"/>
              </a:spcBef>
              <a:spcAft>
                <a:spcPts val="0"/>
              </a:spcAft>
            </a:pPr>
            <a:r>
              <a:rPr lang="en-GB" sz="2400" dirty="0">
                <a:solidFill>
                  <a:schemeClr val="tx1"/>
                </a:solidFill>
                <a:cs typeface="Arial" pitchFamily="34" charset="0"/>
              </a:rPr>
              <a:t>Access to shared media managed</a:t>
            </a:r>
          </a:p>
          <a:p>
            <a:pPr lvl="2">
              <a:spcBef>
                <a:spcPts val="0"/>
              </a:spcBef>
              <a:spcAft>
                <a:spcPts val="0"/>
              </a:spcAft>
            </a:pPr>
            <a:r>
              <a:rPr lang="en-GB" sz="2000" dirty="0">
                <a:solidFill>
                  <a:schemeClr val="tx1"/>
                </a:solidFill>
                <a:cs typeface="Arial" pitchFamily="34" charset="0"/>
              </a:rPr>
              <a:t>To stop corruption</a:t>
            </a:r>
            <a:r>
              <a:rPr lang="en-GB" dirty="0">
                <a:solidFill>
                  <a:schemeClr val="tx1"/>
                </a:solidFill>
                <a:cs typeface="Arial" pitchFamily="34" charset="0"/>
              </a:rPr>
              <a:t> </a:t>
            </a:r>
          </a:p>
          <a:p>
            <a:pPr lvl="1">
              <a:spcBef>
                <a:spcPts val="0"/>
              </a:spcBef>
              <a:spcAft>
                <a:spcPts val="0"/>
              </a:spcAft>
            </a:pPr>
            <a:r>
              <a:rPr lang="en-GB" sz="2400" dirty="0">
                <a:solidFill>
                  <a:schemeClr val="tx1"/>
                </a:solidFill>
                <a:cs typeface="Arial" pitchFamily="34" charset="0"/>
              </a:rPr>
              <a:t>Requirement for media access control </a:t>
            </a:r>
          </a:p>
          <a:p>
            <a:pPr lvl="2">
              <a:spcBef>
                <a:spcPts val="0"/>
              </a:spcBef>
              <a:spcAft>
                <a:spcPts val="0"/>
              </a:spcAft>
            </a:pPr>
            <a:r>
              <a:rPr lang="en-GB" sz="2000" dirty="0">
                <a:solidFill>
                  <a:schemeClr val="tx1"/>
                </a:solidFill>
                <a:cs typeface="Arial" pitchFamily="34" charset="0"/>
              </a:rPr>
              <a:t>Round Robbing – Polling, Token </a:t>
            </a:r>
          </a:p>
          <a:p>
            <a:pPr lvl="2">
              <a:spcBef>
                <a:spcPts val="0"/>
              </a:spcBef>
              <a:spcAft>
                <a:spcPts val="0"/>
              </a:spcAft>
            </a:pPr>
            <a:r>
              <a:rPr lang="" sz="2000" dirty="0">
                <a:solidFill>
                  <a:schemeClr val="tx1"/>
                </a:solidFill>
                <a:cs typeface="Arial" pitchFamily="34" charset="0"/>
              </a:rPr>
              <a:t>Contention – Aloha, Slotten Aloha, CSMA/CD, CSMA/CA</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225" y="4118288"/>
            <a:ext cx="2180861" cy="1635646"/>
          </a:xfrm>
          <a:prstGeom prst="rect">
            <a:avLst/>
          </a:prstGeom>
        </p:spPr>
      </p:pic>
    </p:spTree>
    <p:extLst>
      <p:ext uri="{BB962C8B-B14F-4D97-AF65-F5344CB8AC3E}">
        <p14:creationId xmlns:p14="http://schemas.microsoft.com/office/powerpoint/2010/main" val="1234143326"/>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2204864"/>
            <a:ext cx="3686400" cy="323280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7092280" cy="4248472"/>
          </a:xfrm>
        </p:spPr>
        <p:txBody>
          <a:bodyPr/>
          <a:lstStyle/>
          <a:p>
            <a:pPr lvl="1">
              <a:spcBef>
                <a:spcPts val="0"/>
              </a:spcBef>
              <a:spcAft>
                <a:spcPts val="0"/>
              </a:spcAft>
            </a:pPr>
            <a:r>
              <a:rPr lang="en-GB" sz="2400" dirty="0">
                <a:solidFill>
                  <a:schemeClr val="tx1"/>
                </a:solidFill>
                <a:cs typeface="Arial" pitchFamily="34" charset="0"/>
              </a:rPr>
              <a:t>Polling</a:t>
            </a:r>
          </a:p>
          <a:p>
            <a:pPr lvl="1">
              <a:spcBef>
                <a:spcPts val="0"/>
              </a:spcBef>
              <a:spcAft>
                <a:spcPts val="0"/>
              </a:spcAft>
            </a:pPr>
            <a:r>
              <a:rPr lang="en-GB" sz="2400" dirty="0">
                <a:solidFill>
                  <a:schemeClr val="tx1"/>
                </a:solidFill>
                <a:cs typeface="Arial" pitchFamily="34" charset="0"/>
              </a:rPr>
              <a:t>Each system – </a:t>
            </a:r>
            <a:r>
              <a:rPr lang="en-GB" sz="2400" i="1" dirty="0">
                <a:solidFill>
                  <a:schemeClr val="tx1"/>
                </a:solidFill>
                <a:cs typeface="Arial" pitchFamily="34" charset="0"/>
              </a:rPr>
              <a:t>polled</a:t>
            </a:r>
            <a:r>
              <a:rPr lang="en-GB" sz="2400" dirty="0">
                <a:solidFill>
                  <a:schemeClr val="tx1"/>
                </a:solidFill>
                <a:cs typeface="Arial" pitchFamily="34" charset="0"/>
              </a:rPr>
              <a:t> in turn</a:t>
            </a:r>
          </a:p>
          <a:p>
            <a:pPr lvl="1">
              <a:spcBef>
                <a:spcPts val="0"/>
              </a:spcBef>
              <a:spcAft>
                <a:spcPts val="0"/>
              </a:spcAft>
            </a:pPr>
            <a:r>
              <a:rPr lang="en-GB" sz="2400" dirty="0">
                <a:solidFill>
                  <a:schemeClr val="tx1"/>
                </a:solidFill>
                <a:cs typeface="Arial" pitchFamily="34" charset="0"/>
              </a:rPr>
              <a:t>Very inefficient for ‘bursty’ traffic </a:t>
            </a:r>
          </a:p>
          <a:p>
            <a:pPr lvl="2">
              <a:spcBef>
                <a:spcPts val="0"/>
              </a:spcBef>
              <a:spcAft>
                <a:spcPts val="0"/>
              </a:spcAft>
            </a:pPr>
            <a:r>
              <a:rPr lang="en-GB" sz="2000" dirty="0">
                <a:solidFill>
                  <a:schemeClr val="tx1"/>
                </a:solidFill>
                <a:cs typeface="Arial" pitchFamily="34" charset="0"/>
              </a:rPr>
              <a:t>Random, short blocks</a:t>
            </a:r>
          </a:p>
          <a:p>
            <a:pPr lvl="1">
              <a:spcBef>
                <a:spcPts val="0"/>
              </a:spcBef>
              <a:spcAft>
                <a:spcPts val="0"/>
              </a:spcAft>
            </a:pPr>
            <a:r>
              <a:rPr lang="en-GB" sz="2400" dirty="0">
                <a:solidFill>
                  <a:schemeClr val="tx1"/>
                </a:solidFill>
                <a:cs typeface="Arial" pitchFamily="34" charset="0"/>
              </a:rPr>
              <a:t>Poor method for networks </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1234565184"/>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cstate="print"/>
          <a:stretch>
            <a:fillRect/>
          </a:stretch>
        </p:blipFill>
        <p:spPr>
          <a:xfrm>
            <a:off x="832079" y="3253911"/>
            <a:ext cx="3303378" cy="24997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Round Robin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Token – Specially formatted Packet</a:t>
            </a:r>
          </a:p>
          <a:p>
            <a:pPr lvl="1">
              <a:spcBef>
                <a:spcPts val="0"/>
              </a:spcBef>
              <a:spcAft>
                <a:spcPts val="0"/>
              </a:spcAft>
            </a:pPr>
            <a:r>
              <a:rPr lang="en-GB" dirty="0" smtClean="0">
                <a:solidFill>
                  <a:schemeClr val="tx1"/>
                </a:solidFill>
                <a:cs typeface="Arial" pitchFamily="34" charset="0"/>
              </a:rPr>
              <a:t>Token Ring – token passed to </a:t>
            </a:r>
            <a:r>
              <a:rPr lang="en-GB" dirty="0">
                <a:solidFill>
                  <a:schemeClr val="tx1"/>
                </a:solidFill>
                <a:cs typeface="Arial" pitchFamily="34" charset="0"/>
              </a:rPr>
              <a:t>next system 802.5 </a:t>
            </a:r>
            <a:endParaRPr lang="en-GB" dirty="0" smtClean="0">
              <a:solidFill>
                <a:schemeClr val="tx1"/>
              </a:solidFill>
              <a:cs typeface="Arial" pitchFamily="34" charset="0"/>
            </a:endParaRPr>
          </a:p>
          <a:p>
            <a:pPr lvl="1">
              <a:spcBef>
                <a:spcPts val="0"/>
              </a:spcBef>
              <a:spcAft>
                <a:spcPts val="0"/>
              </a:spcAft>
            </a:pPr>
            <a:r>
              <a:rPr lang="en-GB" dirty="0" smtClean="0">
                <a:solidFill>
                  <a:schemeClr val="tx1"/>
                </a:solidFill>
                <a:cs typeface="Arial" pitchFamily="34" charset="0"/>
              </a:rPr>
              <a:t>Token Bus – token released &amp; taken on demand </a:t>
            </a:r>
            <a:r>
              <a:rPr lang="en-GB" dirty="0">
                <a:solidFill>
                  <a:schemeClr val="tx1"/>
                </a:solidFill>
                <a:cs typeface="Arial" pitchFamily="34" charset="0"/>
              </a:rPr>
              <a:t>802.4</a:t>
            </a:r>
          </a:p>
          <a:p>
            <a:pPr lvl="2">
              <a:spcBef>
                <a:spcPts val="0"/>
              </a:spcBef>
              <a:spcAft>
                <a:spcPts val="0"/>
              </a:spcAft>
            </a:pPr>
            <a:endParaRPr lang="en-GB" sz="2000" dirty="0">
              <a:solidFill>
                <a:schemeClr val="tx1"/>
              </a:solidFill>
              <a:cs typeface="Arial" pitchFamily="34" charset="0"/>
            </a:endParaRPr>
          </a:p>
        </p:txBody>
      </p:sp>
      <p:pic>
        <p:nvPicPr>
          <p:cNvPr id="6" name="Picture 5"/>
          <p:cNvPicPr>
            <a:picLocks noChangeAspect="1"/>
          </p:cNvPicPr>
          <p:nvPr/>
        </p:nvPicPr>
        <p:blipFill>
          <a:blip r:embed="rId4" cstate="print"/>
          <a:stretch>
            <a:fillRect/>
          </a:stretch>
        </p:blipFill>
        <p:spPr>
          <a:xfrm>
            <a:off x="4932040" y="2852936"/>
            <a:ext cx="3168352" cy="2949680"/>
          </a:xfrm>
          <a:prstGeom prst="rect">
            <a:avLst/>
          </a:prstGeom>
        </p:spPr>
      </p:pic>
      <p:cxnSp>
        <p:nvCxnSpPr>
          <p:cNvPr id="10" name="Straight Arrow Connector 9"/>
          <p:cNvCxnSpPr/>
          <p:nvPr/>
        </p:nvCxnSpPr>
        <p:spPr>
          <a:xfrm flipH="1">
            <a:off x="7596336" y="4760536"/>
            <a:ext cx="288032" cy="42404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6084168" y="5373550"/>
            <a:ext cx="1080120" cy="71674"/>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5436096" y="4363880"/>
            <a:ext cx="72008" cy="79331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68144" y="3717032"/>
            <a:ext cx="648072" cy="27003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732240" y="3717032"/>
            <a:ext cx="720080" cy="220692"/>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71600" y="4503782"/>
            <a:ext cx="1584176" cy="4114"/>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3035118" y="4503782"/>
            <a:ext cx="936104" cy="0"/>
          </a:xfrm>
          <a:prstGeom prst="straightConnector1">
            <a:avLst/>
          </a:prstGeom>
          <a:ln w="25400">
            <a:prstDash val="sysDot"/>
            <a:headEnd type="triangle"/>
            <a:tailEnd type="none"/>
          </a:ln>
          <a:effectLst>
            <a:reflection stA="45000" endPos="65000" dist="127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827886"/>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Contention</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Fight for access to media</a:t>
            </a:r>
          </a:p>
          <a:p>
            <a:pPr lvl="2">
              <a:spcBef>
                <a:spcPts val="0"/>
              </a:spcBef>
              <a:spcAft>
                <a:spcPts val="0"/>
              </a:spcAft>
            </a:pPr>
            <a:r>
              <a:rPr lang="en-GB" sz="2000" dirty="0">
                <a:solidFill>
                  <a:schemeClr val="tx1"/>
                </a:solidFill>
                <a:cs typeface="Arial" pitchFamily="34" charset="0"/>
              </a:rPr>
              <a:t>Bus – Copper Wire</a:t>
            </a:r>
          </a:p>
          <a:p>
            <a:pPr lvl="2">
              <a:spcBef>
                <a:spcPts val="0"/>
              </a:spcBef>
              <a:spcAft>
                <a:spcPts val="0"/>
              </a:spcAft>
            </a:pPr>
            <a:r>
              <a:rPr lang="en-GB" sz="2000" dirty="0">
                <a:solidFill>
                  <a:schemeClr val="tx1"/>
                </a:solidFill>
                <a:cs typeface="Arial" pitchFamily="34" charset="0"/>
              </a:rPr>
              <a:t>Wifi - Radio</a:t>
            </a:r>
          </a:p>
          <a:p>
            <a:pPr lvl="1">
              <a:spcBef>
                <a:spcPts val="0"/>
              </a:spcBef>
              <a:spcAft>
                <a:spcPts val="0"/>
              </a:spcAft>
            </a:pPr>
            <a:r>
              <a:rPr lang="en-GB" dirty="0" smtClean="0">
                <a:solidFill>
                  <a:schemeClr val="tx1"/>
                </a:solidFill>
                <a:cs typeface="Arial" pitchFamily="34" charset="0"/>
              </a:rPr>
              <a:t>Several schemes</a:t>
            </a:r>
          </a:p>
          <a:p>
            <a:pPr lvl="2">
              <a:spcBef>
                <a:spcPts val="0"/>
              </a:spcBef>
              <a:spcAft>
                <a:spcPts val="0"/>
              </a:spcAft>
            </a:pPr>
            <a:r>
              <a:rPr lang="en-GB" sz="2000" dirty="0">
                <a:solidFill>
                  <a:schemeClr val="tx1"/>
                </a:solidFill>
                <a:cs typeface="Arial" pitchFamily="34" charset="0"/>
              </a:rPr>
              <a:t>Aloha, Slotted Aloha</a:t>
            </a:r>
          </a:p>
          <a:p>
            <a:pPr lvl="2">
              <a:spcBef>
                <a:spcPts val="0"/>
              </a:spcBef>
              <a:spcAft>
                <a:spcPts val="0"/>
              </a:spcAft>
            </a:pPr>
            <a:r>
              <a:rPr lang="en-GB" sz="2000" dirty="0">
                <a:solidFill>
                  <a:schemeClr val="tx1"/>
                </a:solidFill>
                <a:cs typeface="Arial" pitchFamily="34" charset="0"/>
              </a:rPr>
              <a:t>CSMA/CD</a:t>
            </a:r>
          </a:p>
          <a:p>
            <a:pPr lvl="2">
              <a:spcBef>
                <a:spcPts val="0"/>
              </a:spcBef>
              <a:spcAft>
                <a:spcPts val="0"/>
              </a:spcAft>
            </a:pPr>
            <a:r>
              <a:rPr lang="en-GB" sz="2000" dirty="0">
                <a:solidFill>
                  <a:schemeClr val="tx1"/>
                </a:solidFill>
                <a:cs typeface="Arial" pitchFamily="34" charset="0"/>
              </a:rPr>
              <a:t>CDMA/CA</a:t>
            </a:r>
            <a:r>
              <a:rPr lang="en-GB" dirty="0" smtClean="0">
                <a:solidFill>
                  <a:schemeClr val="tx1"/>
                </a:solidFill>
                <a:cs typeface="Arial" pitchFamily="34" charset="0"/>
              </a:rPr>
              <a:t> </a:t>
            </a:r>
          </a:p>
          <a:p>
            <a:pPr lvl="2">
              <a:spcBef>
                <a:spcPts val="0"/>
              </a:spcBef>
              <a:spcAft>
                <a:spcPts val="0"/>
              </a:spcAft>
            </a:pPr>
            <a:endParaRPr lang="en-GB" sz="2000" dirty="0">
              <a:solidFill>
                <a:schemeClr val="tx1"/>
              </a:solidFill>
              <a:cs typeface="Arial" pitchFamily="34" charset="0"/>
            </a:endParaRPr>
          </a:p>
        </p:txBody>
      </p:sp>
      <p:pic>
        <p:nvPicPr>
          <p:cNvPr id="6" name="Picture 5" descr="Gloves.png"/>
          <p:cNvPicPr>
            <a:picLocks noChangeAspect="1"/>
          </p:cNvPicPr>
          <p:nvPr/>
        </p:nvPicPr>
        <p:blipFill>
          <a:blip r:embed="rId3" cstate="print"/>
          <a:srcRect l="30450" t="34999" r="30701" b="38401"/>
          <a:stretch>
            <a:fillRect/>
          </a:stretch>
        </p:blipFill>
        <p:spPr>
          <a:xfrm>
            <a:off x="5580112" y="3933056"/>
            <a:ext cx="3600400" cy="1848854"/>
          </a:xfrm>
          <a:prstGeom prst="rect">
            <a:avLst/>
          </a:prstGeom>
        </p:spPr>
      </p:pic>
    </p:spTree>
    <p:extLst>
      <p:ext uri="{BB962C8B-B14F-4D97-AF65-F5344CB8AC3E}">
        <p14:creationId xmlns:p14="http://schemas.microsoft.com/office/powerpoint/2010/main" val="2934457298"/>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Created by Hawaii University </a:t>
            </a:r>
          </a:p>
          <a:p>
            <a:pPr lvl="1">
              <a:spcBef>
                <a:spcPts val="0"/>
              </a:spcBef>
              <a:spcAft>
                <a:spcPts val="0"/>
              </a:spcAft>
            </a:pPr>
            <a:r>
              <a:rPr lang="en-GB" dirty="0" smtClean="0">
                <a:solidFill>
                  <a:schemeClr val="tx1"/>
                </a:solidFill>
                <a:cs typeface="Arial" pitchFamily="34" charset="0"/>
              </a:rPr>
              <a:t>Basis of other contention systems</a:t>
            </a:r>
          </a:p>
          <a:p>
            <a:pPr lvl="1">
              <a:spcBef>
                <a:spcPts val="0"/>
              </a:spcBef>
              <a:spcAft>
                <a:spcPts val="0"/>
              </a:spcAft>
            </a:pPr>
            <a:r>
              <a:rPr lang="en-GB" dirty="0" smtClean="0">
                <a:solidFill>
                  <a:schemeClr val="tx1"/>
                </a:solidFill>
                <a:cs typeface="Arial" pitchFamily="34" charset="0"/>
              </a:rPr>
              <a:t>Designed for central mainframe computer </a:t>
            </a:r>
          </a:p>
          <a:p>
            <a:pPr lvl="1">
              <a:spcBef>
                <a:spcPts val="0"/>
              </a:spcBef>
              <a:spcAft>
                <a:spcPts val="0"/>
              </a:spcAft>
            </a:pPr>
            <a:r>
              <a:rPr lang="en-GB" dirty="0" smtClean="0">
                <a:solidFill>
                  <a:schemeClr val="tx1"/>
                </a:solidFill>
                <a:cs typeface="Arial" pitchFamily="34" charset="0"/>
              </a:rPr>
              <a:t>Free-for-all over radio</a:t>
            </a:r>
          </a:p>
          <a:p>
            <a:pPr lvl="1">
              <a:spcBef>
                <a:spcPts val="0"/>
              </a:spcBef>
              <a:spcAft>
                <a:spcPts val="0"/>
              </a:spcAft>
            </a:pPr>
            <a:r>
              <a:rPr lang="en-GB" dirty="0" smtClean="0">
                <a:solidFill>
                  <a:schemeClr val="tx1"/>
                </a:solidFill>
                <a:cs typeface="Arial" pitchFamily="34" charset="0"/>
              </a:rPr>
              <a:t>2 Frequencies</a:t>
            </a:r>
          </a:p>
          <a:p>
            <a:pPr lvl="2">
              <a:spcBef>
                <a:spcPts val="0"/>
              </a:spcBef>
              <a:spcAft>
                <a:spcPts val="0"/>
              </a:spcAft>
            </a:pPr>
            <a:r>
              <a:rPr lang="en-GB" sz="2000" dirty="0">
                <a:solidFill>
                  <a:schemeClr val="tx1"/>
                </a:solidFill>
                <a:cs typeface="Arial" pitchFamily="34" charset="0"/>
              </a:rPr>
              <a:t>Transmit Frequency – Channel 1 – Sending Nodes </a:t>
            </a:r>
            <a:endParaRPr lang="en-GB"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Receive Frequency  -   Channel 2 – Mainframe rebroadcast</a:t>
            </a:r>
          </a:p>
          <a:p>
            <a:pPr lvl="1">
              <a:spcBef>
                <a:spcPts val="0"/>
              </a:spcBef>
              <a:spcAft>
                <a:spcPts val="0"/>
              </a:spcAft>
            </a:pPr>
            <a:r>
              <a:rPr lang="en-GB" sz="2400" dirty="0">
                <a:solidFill>
                  <a:schemeClr val="tx1"/>
                </a:solidFill>
                <a:cs typeface="Arial" pitchFamily="34" charset="0"/>
              </a:rPr>
              <a:t>Nodes check what was sent back not corrupted</a:t>
            </a:r>
          </a:p>
          <a:p>
            <a:pPr lvl="1">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2865208880"/>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0162" b="16950"/>
          <a:stretch/>
        </p:blipFill>
        <p:spPr>
          <a:xfrm>
            <a:off x="539553" y="2492896"/>
            <a:ext cx="4857739" cy="3096344"/>
          </a:xfrm>
        </p:spPr>
      </p:pic>
      <p:pic>
        <p:nvPicPr>
          <p:cNvPr id="5" name="Picture 4"/>
          <p:cNvPicPr>
            <a:picLocks noChangeAspect="1"/>
          </p:cNvPicPr>
          <p:nvPr/>
        </p:nvPicPr>
        <p:blipFill>
          <a:blip r:embed="rId4" cstate="print"/>
          <a:stretch>
            <a:fillRect/>
          </a:stretch>
        </p:blipFill>
        <p:spPr>
          <a:xfrm>
            <a:off x="1259632" y="4713573"/>
            <a:ext cx="648072" cy="869556"/>
          </a:xfrm>
          <a:prstGeom prst="rect">
            <a:avLst/>
          </a:prstGeom>
        </p:spPr>
      </p:pic>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Signal sent from client</a:t>
            </a:r>
          </a:p>
          <a:p>
            <a:pPr lvl="1">
              <a:spcBef>
                <a:spcPts val="0"/>
              </a:spcBef>
              <a:spcAft>
                <a:spcPts val="0"/>
              </a:spcAft>
            </a:pPr>
            <a:r>
              <a:rPr lang="en-GB" dirty="0">
                <a:solidFill>
                  <a:schemeClr val="tx1"/>
                </a:solidFill>
                <a:cs typeface="Arial" pitchFamily="34" charset="0"/>
              </a:rPr>
              <a:t>Signal returned from mainframe</a:t>
            </a:r>
          </a:p>
          <a:p>
            <a:pPr lvl="2">
              <a:spcBef>
                <a:spcPts val="0"/>
              </a:spcBef>
              <a:spcAft>
                <a:spcPts val="0"/>
              </a:spcAft>
            </a:pPr>
            <a:endParaRPr lang="en-GB" sz="2000" dirty="0">
              <a:solidFill>
                <a:schemeClr val="tx1"/>
              </a:solidFill>
              <a:cs typeface="Arial" pitchFamily="34" charset="0"/>
            </a:endParaRPr>
          </a:p>
        </p:txBody>
      </p:sp>
    </p:spTree>
    <p:extLst>
      <p:ext uri="{BB962C8B-B14F-4D97-AF65-F5344CB8AC3E}">
        <p14:creationId xmlns:p14="http://schemas.microsoft.com/office/powerpoint/2010/main" val="1176810705"/>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Aloha</a:t>
            </a:r>
          </a:p>
        </p:txBody>
      </p:sp>
      <p:sp>
        <p:nvSpPr>
          <p:cNvPr id="6"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Two systems transmit – collision</a:t>
            </a:r>
          </a:p>
          <a:p>
            <a:pPr lvl="1">
              <a:spcBef>
                <a:spcPts val="0"/>
              </a:spcBef>
              <a:spcAft>
                <a:spcPts val="0"/>
              </a:spcAft>
            </a:pPr>
            <a:r>
              <a:rPr lang="en-GB" dirty="0">
                <a:solidFill>
                  <a:schemeClr val="tx1"/>
                </a:solidFill>
                <a:cs typeface="Arial" pitchFamily="34" charset="0"/>
              </a:rPr>
              <a:t>Resend does not match </a:t>
            </a:r>
          </a:p>
          <a:p>
            <a:pPr lvl="2">
              <a:spcBef>
                <a:spcPts val="0"/>
              </a:spcBef>
              <a:spcAft>
                <a:spcPts val="0"/>
              </a:spcAft>
            </a:pPr>
            <a:endParaRPr lang="en-GB" sz="2000" dirty="0">
              <a:solidFill>
                <a:schemeClr val="tx1"/>
              </a:solidFill>
              <a:cs typeface="Arial"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b="11075"/>
          <a:stretch/>
        </p:blipFill>
        <p:spPr>
          <a:xfrm>
            <a:off x="539552" y="2348880"/>
            <a:ext cx="4524960" cy="3518894"/>
          </a:xfrm>
          <a:prstGeom prst="rect">
            <a:avLst/>
          </a:prstGeom>
        </p:spPr>
      </p:pic>
    </p:spTree>
    <p:extLst>
      <p:ext uri="{BB962C8B-B14F-4D97-AF65-F5344CB8AC3E}">
        <p14:creationId xmlns:p14="http://schemas.microsoft.com/office/powerpoint/2010/main" val="583650322"/>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60444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Telephone Network (PSTN)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Another name for the worlds telephone network</a:t>
            </a:r>
          </a:p>
          <a:p>
            <a:pPr lvl="1">
              <a:spcBef>
                <a:spcPts val="0"/>
              </a:spcBef>
              <a:spcAft>
                <a:spcPts val="0"/>
              </a:spcAft>
            </a:pPr>
            <a:r>
              <a:rPr lang="en-GB" sz="2400" dirty="0">
                <a:solidFill>
                  <a:schemeClr val="tx1"/>
                </a:solidFill>
                <a:cs typeface="Arial" pitchFamily="34" charset="0"/>
              </a:rPr>
              <a:t>Sometime called Plain Old Telephone Service (POTS)</a:t>
            </a:r>
          </a:p>
          <a:p>
            <a:pPr lvl="1">
              <a:spcBef>
                <a:spcPts val="0"/>
              </a:spcBef>
              <a:spcAft>
                <a:spcPts val="0"/>
              </a:spcAft>
            </a:pPr>
            <a:r>
              <a:rPr lang="en-GB" sz="2400" dirty="0">
                <a:solidFill>
                  <a:schemeClr val="tx1"/>
                </a:solidFill>
                <a:cs typeface="Arial" pitchFamily="34" charset="0"/>
              </a:rPr>
              <a:t>Owned by many organisation in many contrives</a:t>
            </a:r>
          </a:p>
          <a:p>
            <a:pPr lvl="1">
              <a:spcBef>
                <a:spcPts val="0"/>
              </a:spcBef>
              <a:spcAft>
                <a:spcPts val="0"/>
              </a:spcAft>
            </a:pPr>
            <a:r>
              <a:rPr lang="en-GB" sz="2400" dirty="0">
                <a:solidFill>
                  <a:schemeClr val="tx1"/>
                </a:solidFill>
                <a:cs typeface="Arial" pitchFamily="34" charset="0"/>
              </a:rPr>
              <a:t>All interconnected for mutual benefit </a:t>
            </a:r>
          </a:p>
          <a:p>
            <a:pPr lvl="1">
              <a:spcBef>
                <a:spcPts val="0"/>
              </a:spcBef>
              <a:spcAft>
                <a:spcPts val="0"/>
              </a:spcAft>
            </a:pPr>
            <a:r>
              <a:rPr lang="en-GB" sz="2400" dirty="0">
                <a:solidFill>
                  <a:schemeClr val="tx1"/>
                </a:solidFill>
                <a:cs typeface="Arial" pitchFamily="34" charset="0"/>
              </a:rPr>
              <a:t>Analogue rather than digital</a:t>
            </a:r>
          </a:p>
          <a:p>
            <a:pPr lvl="1">
              <a:spcBef>
                <a:spcPts val="0"/>
              </a:spcBef>
              <a:spcAft>
                <a:spcPts val="0"/>
              </a:spcAft>
            </a:pPr>
            <a:r>
              <a:rPr lang="en-GB" sz="2400" dirty="0">
                <a:solidFill>
                  <a:schemeClr val="tx1"/>
                </a:solidFill>
                <a:cs typeface="Arial" pitchFamily="34" charset="0"/>
              </a:rPr>
              <a:t>Many different media types are used</a:t>
            </a:r>
          </a:p>
          <a:p>
            <a:pPr lvl="2">
              <a:spcBef>
                <a:spcPts val="0"/>
              </a:spcBef>
              <a:spcAft>
                <a:spcPts val="0"/>
              </a:spcAft>
            </a:pPr>
            <a:r>
              <a:rPr lang="en-GB" sz="2000" dirty="0">
                <a:solidFill>
                  <a:schemeClr val="tx1"/>
                </a:solidFill>
                <a:cs typeface="Arial" pitchFamily="34" charset="0"/>
              </a:rPr>
              <a:t>Copper Cable</a:t>
            </a:r>
          </a:p>
          <a:p>
            <a:pPr lvl="2">
              <a:spcBef>
                <a:spcPts val="0"/>
              </a:spcBef>
              <a:spcAft>
                <a:spcPts val="0"/>
              </a:spcAft>
            </a:pPr>
            <a:r>
              <a:rPr lang="en-GB" sz="2000" dirty="0">
                <a:solidFill>
                  <a:schemeClr val="tx1"/>
                </a:solidFill>
                <a:cs typeface="Arial" pitchFamily="34" charset="0"/>
              </a:rPr>
              <a:t>Fibre Optic</a:t>
            </a:r>
          </a:p>
          <a:p>
            <a:pPr lvl="2">
              <a:spcBef>
                <a:spcPts val="0"/>
              </a:spcBef>
              <a:spcAft>
                <a:spcPts val="0"/>
              </a:spcAft>
            </a:pPr>
            <a:r>
              <a:rPr lang="en-GB" sz="2000" dirty="0">
                <a:solidFill>
                  <a:schemeClr val="tx1"/>
                </a:solidFill>
                <a:cs typeface="Arial" pitchFamily="34" charset="0"/>
              </a:rPr>
              <a:t>Undersea Cable</a:t>
            </a:r>
          </a:p>
          <a:p>
            <a:pPr lvl="2">
              <a:spcBef>
                <a:spcPts val="0"/>
              </a:spcBef>
              <a:spcAft>
                <a:spcPts val="0"/>
              </a:spcAft>
            </a:pPr>
            <a:r>
              <a:rPr lang="en-GB" sz="2000" dirty="0">
                <a:solidFill>
                  <a:schemeClr val="tx1"/>
                </a:solidFill>
                <a:cs typeface="Arial" pitchFamily="34" charset="0"/>
              </a:rPr>
              <a:t>Cellular networks (Mobile)</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236297" y="3861048"/>
            <a:ext cx="1675277" cy="1701050"/>
          </a:xfrm>
          <a:prstGeom prst="rect">
            <a:avLst/>
          </a:prstGeom>
        </p:spPr>
      </p:pic>
    </p:spTree>
    <p:extLst>
      <p:ext uri="{BB962C8B-B14F-4D97-AF65-F5344CB8AC3E}">
        <p14:creationId xmlns:p14="http://schemas.microsoft.com/office/powerpoint/2010/main" val="2785928923"/>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968" y="1556793"/>
            <a:ext cx="4608512" cy="403019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Slotted Aloha</a:t>
            </a:r>
          </a:p>
        </p:txBody>
      </p:sp>
      <p:sp>
        <p:nvSpPr>
          <p:cNvPr id="6" name="Content Placeholder 2"/>
          <p:cNvSpPr txBox="1">
            <a:spLocks/>
          </p:cNvSpPr>
          <p:nvPr/>
        </p:nvSpPr>
        <p:spPr>
          <a:xfrm>
            <a:off x="0" y="1484784"/>
            <a:ext cx="442798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dirty="0">
                <a:solidFill>
                  <a:schemeClr val="tx1"/>
                </a:solidFill>
                <a:cs typeface="Arial" pitchFamily="34" charset="0"/>
              </a:rPr>
              <a:t>Time slots allocated</a:t>
            </a:r>
          </a:p>
          <a:p>
            <a:pPr lvl="2">
              <a:spcBef>
                <a:spcPts val="0"/>
              </a:spcBef>
              <a:spcAft>
                <a:spcPts val="0"/>
              </a:spcAft>
            </a:pPr>
            <a:r>
              <a:rPr lang="en-GB" sz="2000" dirty="0">
                <a:solidFill>
                  <a:schemeClr val="tx1"/>
                </a:solidFill>
                <a:cs typeface="Arial" pitchFamily="34" charset="0"/>
              </a:rPr>
              <a:t>Less chance of collision </a:t>
            </a:r>
          </a:p>
          <a:p>
            <a:pPr lvl="2">
              <a:spcBef>
                <a:spcPts val="0"/>
              </a:spcBef>
              <a:spcAft>
                <a:spcPts val="0"/>
              </a:spcAft>
            </a:pPr>
            <a:r>
              <a:rPr lang="en-GB" sz="2000" dirty="0">
                <a:solidFill>
                  <a:schemeClr val="tx1"/>
                </a:solidFill>
                <a:cs typeface="Arial" pitchFamily="34" charset="0"/>
              </a:rPr>
              <a:t>Re-broadcast from mainframe</a:t>
            </a:r>
          </a:p>
          <a:p>
            <a:pPr lvl="2">
              <a:spcBef>
                <a:spcPts val="0"/>
              </a:spcBef>
              <a:spcAft>
                <a:spcPts val="0"/>
              </a:spcAft>
            </a:pPr>
            <a:r>
              <a:rPr lang="en-GB" sz="2000" dirty="0">
                <a:solidFill>
                  <a:schemeClr val="tx1"/>
                </a:solidFill>
                <a:cs typeface="Arial" pitchFamily="34" charset="0"/>
              </a:rPr>
              <a:t>Collisions still happen – less frequent</a:t>
            </a:r>
          </a:p>
          <a:p>
            <a:pPr marL="630237" lvl="2" indent="0">
              <a:spcBef>
                <a:spcPts val="0"/>
              </a:spcBef>
              <a:spcAft>
                <a:spcPts val="0"/>
              </a:spcAft>
              <a:buNone/>
            </a:pPr>
            <a:endParaRPr lang="en-GB" sz="2000" dirty="0">
              <a:solidFill>
                <a:schemeClr val="tx1"/>
              </a:solidFill>
              <a:cs typeface="Arial" pitchFamily="34" charset="0"/>
            </a:endParaRPr>
          </a:p>
        </p:txBody>
      </p:sp>
    </p:spTree>
    <p:extLst>
      <p:ext uri="{BB962C8B-B14F-4D97-AF65-F5344CB8AC3E}">
        <p14:creationId xmlns:p14="http://schemas.microsoft.com/office/powerpoint/2010/main" val="3044050356"/>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Access/CD </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Improvement on Aloha</a:t>
            </a:r>
          </a:p>
          <a:p>
            <a:pPr lvl="1">
              <a:spcBef>
                <a:spcPts val="0"/>
              </a:spcBef>
              <a:spcAft>
                <a:spcPts val="0"/>
              </a:spcAft>
            </a:pPr>
            <a:r>
              <a:rPr lang="en-GB" dirty="0" smtClean="0">
                <a:solidFill>
                  <a:schemeClr val="tx1"/>
                </a:solidFill>
                <a:cs typeface="Arial" pitchFamily="34" charset="0"/>
              </a:rPr>
              <a:t>Nodes listen – wait till quiet</a:t>
            </a:r>
          </a:p>
          <a:p>
            <a:pPr lvl="1">
              <a:spcBef>
                <a:spcPts val="0"/>
              </a:spcBef>
              <a:spcAft>
                <a:spcPts val="0"/>
              </a:spcAft>
            </a:pPr>
            <a:r>
              <a:rPr lang="en-GB" dirty="0" smtClean="0">
                <a:solidFill>
                  <a:schemeClr val="tx1"/>
                </a:solidFill>
                <a:cs typeface="Arial" pitchFamily="34" charset="0"/>
              </a:rPr>
              <a:t>Collision detect</a:t>
            </a:r>
          </a:p>
          <a:p>
            <a:pPr lvl="2">
              <a:spcBef>
                <a:spcPts val="0"/>
              </a:spcBef>
              <a:spcAft>
                <a:spcPts val="0"/>
              </a:spcAft>
            </a:pPr>
            <a:r>
              <a:rPr lang="en-GB" dirty="0" smtClean="0">
                <a:solidFill>
                  <a:schemeClr val="tx1"/>
                </a:solidFill>
                <a:cs typeface="Arial" pitchFamily="34" charset="0"/>
              </a:rPr>
              <a:t>Two nodes start to transmit after quiet</a:t>
            </a:r>
          </a:p>
          <a:p>
            <a:pPr lvl="3">
              <a:spcBef>
                <a:spcPts val="0"/>
              </a:spcBef>
              <a:spcAft>
                <a:spcPts val="0"/>
              </a:spcAft>
            </a:pPr>
            <a:r>
              <a:rPr lang="en-GB" dirty="0" smtClean="0">
                <a:solidFill>
                  <a:schemeClr val="tx1"/>
                </a:solidFill>
                <a:cs typeface="Arial" pitchFamily="34" charset="0"/>
              </a:rPr>
              <a:t>Whole signal from both nodes corrupted</a:t>
            </a:r>
          </a:p>
          <a:p>
            <a:pPr lvl="2">
              <a:spcBef>
                <a:spcPts val="0"/>
              </a:spcBef>
              <a:spcAft>
                <a:spcPts val="0"/>
              </a:spcAft>
            </a:pPr>
            <a:r>
              <a:rPr lang="en-GB" dirty="0" smtClean="0">
                <a:solidFill>
                  <a:schemeClr val="tx1"/>
                </a:solidFill>
                <a:cs typeface="Arial" pitchFamily="34" charset="0"/>
              </a:rPr>
              <a:t>CD – Detects collision as soon as it happens</a:t>
            </a:r>
          </a:p>
          <a:p>
            <a:pPr lvl="3">
              <a:spcBef>
                <a:spcPts val="0"/>
              </a:spcBef>
              <a:spcAft>
                <a:spcPts val="0"/>
              </a:spcAft>
            </a:pPr>
            <a:r>
              <a:rPr lang="en-GB" dirty="0" smtClean="0">
                <a:solidFill>
                  <a:schemeClr val="tx1"/>
                </a:solidFill>
                <a:cs typeface="Arial" pitchFamily="34" charset="0"/>
              </a:rPr>
              <a:t>2 Nodes wait a random time</a:t>
            </a:r>
          </a:p>
          <a:p>
            <a:pPr lvl="2">
              <a:spcBef>
                <a:spcPts val="0"/>
              </a:spcBef>
              <a:spcAft>
                <a:spcPts val="0"/>
              </a:spcAft>
            </a:pPr>
            <a:r>
              <a:rPr lang="en-GB" dirty="0" smtClean="0">
                <a:solidFill>
                  <a:schemeClr val="tx1"/>
                </a:solidFill>
                <a:cs typeface="Arial" pitchFamily="34" charset="0"/>
              </a:rPr>
              <a:t>Much more efficient</a:t>
            </a:r>
          </a:p>
          <a:p>
            <a:pPr lvl="1">
              <a:spcBef>
                <a:spcPts val="0"/>
              </a:spcBef>
              <a:spcAft>
                <a:spcPts val="0"/>
              </a:spcAft>
            </a:pPr>
            <a:r>
              <a:rPr lang="en-GB" dirty="0" smtClean="0">
                <a:solidFill>
                  <a:schemeClr val="tx1"/>
                </a:solidFill>
                <a:cs typeface="Arial" pitchFamily="34" charset="0"/>
              </a:rPr>
              <a:t>Used in Bus technologies 802.3</a:t>
            </a:r>
          </a:p>
        </p:txBody>
      </p:sp>
    </p:spTree>
    <p:extLst>
      <p:ext uri="{BB962C8B-B14F-4D97-AF65-F5344CB8AC3E}">
        <p14:creationId xmlns:p14="http://schemas.microsoft.com/office/powerpoint/2010/main" val="3306692647"/>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9144000" cy="4248472"/>
          </a:xfrm>
        </p:spPr>
        <p:txBody>
          <a:bodyPr/>
          <a:lstStyle/>
          <a:p>
            <a:pPr lvl="1">
              <a:spcBef>
                <a:spcPts val="0"/>
              </a:spcBef>
              <a:spcAft>
                <a:spcPts val="0"/>
              </a:spcAft>
            </a:pPr>
            <a:r>
              <a:rPr lang="en-GB" dirty="0" smtClean="0">
                <a:solidFill>
                  <a:schemeClr val="tx1"/>
                </a:solidFill>
                <a:cs typeface="Arial" pitchFamily="34" charset="0"/>
              </a:rPr>
              <a:t>Collision Avoidance </a:t>
            </a:r>
            <a:r>
              <a:rPr lang="en-GB" b="1" dirty="0" smtClean="0">
                <a:solidFill>
                  <a:schemeClr val="tx1"/>
                </a:solidFill>
                <a:cs typeface="Arial" pitchFamily="34" charset="0"/>
              </a:rPr>
              <a:t>(CA)</a:t>
            </a:r>
          </a:p>
          <a:p>
            <a:pPr lvl="2">
              <a:spcBef>
                <a:spcPts val="0"/>
              </a:spcBef>
              <a:spcAft>
                <a:spcPts val="0"/>
              </a:spcAft>
            </a:pPr>
            <a:r>
              <a:rPr lang="en-GB" sz="2000" dirty="0">
                <a:solidFill>
                  <a:schemeClr val="tx1"/>
                </a:solidFill>
                <a:cs typeface="Arial" pitchFamily="34" charset="0"/>
              </a:rPr>
              <a:t>Used in Radio 802.11 (a,b,g,n, AC)</a:t>
            </a:r>
          </a:p>
          <a:p>
            <a:pPr lvl="1">
              <a:spcBef>
                <a:spcPts val="0"/>
              </a:spcBef>
              <a:spcAft>
                <a:spcPts val="0"/>
              </a:spcAft>
            </a:pPr>
            <a:r>
              <a:rPr lang="en-GB" dirty="0" smtClean="0">
                <a:solidFill>
                  <a:schemeClr val="tx1"/>
                </a:solidFill>
                <a:cs typeface="Arial" pitchFamily="34" charset="0"/>
              </a:rPr>
              <a:t>Designed to have advantages of </a:t>
            </a:r>
            <a:r>
              <a:rPr lang="en-GB" b="1" dirty="0" smtClean="0">
                <a:solidFill>
                  <a:schemeClr val="tx1"/>
                </a:solidFill>
                <a:cs typeface="Arial" pitchFamily="34" charset="0"/>
              </a:rPr>
              <a:t>CSMA/CD</a:t>
            </a:r>
            <a:r>
              <a:rPr lang="en-GB" dirty="0" smtClean="0">
                <a:solidFill>
                  <a:schemeClr val="tx1"/>
                </a:solidFill>
                <a:cs typeface="Arial" pitchFamily="34" charset="0"/>
              </a:rPr>
              <a:t> plus</a:t>
            </a:r>
          </a:p>
          <a:p>
            <a:pPr lvl="2">
              <a:spcBef>
                <a:spcPts val="0"/>
              </a:spcBef>
              <a:spcAft>
                <a:spcPts val="0"/>
              </a:spcAft>
            </a:pPr>
            <a:r>
              <a:rPr lang="en-GB" sz="2000" dirty="0">
                <a:solidFill>
                  <a:schemeClr val="tx1"/>
                </a:solidFill>
                <a:cs typeface="Arial" pitchFamily="34" charset="0"/>
              </a:rPr>
              <a:t>Hidden station problem </a:t>
            </a:r>
          </a:p>
          <a:p>
            <a:pPr lvl="2">
              <a:spcBef>
                <a:spcPts val="0"/>
              </a:spcBef>
              <a:spcAft>
                <a:spcPts val="0"/>
              </a:spcAft>
            </a:pPr>
            <a:r>
              <a:rPr lang="en-GB" sz="2000" dirty="0">
                <a:solidFill>
                  <a:schemeClr val="tx1"/>
                </a:solidFill>
                <a:cs typeface="Arial" pitchFamily="34" charset="0"/>
              </a:rPr>
              <a:t>Exposed station problem</a:t>
            </a:r>
          </a:p>
        </p:txBody>
      </p:sp>
    </p:spTree>
    <p:extLst>
      <p:ext uri="{BB962C8B-B14F-4D97-AF65-F5344CB8AC3E}">
        <p14:creationId xmlns:p14="http://schemas.microsoft.com/office/powerpoint/2010/main" val="2371030914"/>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spTree>
    <p:extLst>
      <p:ext uri="{BB962C8B-B14F-4D97-AF65-F5344CB8AC3E}">
        <p14:creationId xmlns:p14="http://schemas.microsoft.com/office/powerpoint/2010/main" val="121789779"/>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Hidden workstation</a:t>
            </a:r>
          </a:p>
          <a:p>
            <a:pPr lvl="2">
              <a:spcBef>
                <a:spcPts val="0"/>
              </a:spcBef>
              <a:spcAft>
                <a:spcPts val="0"/>
              </a:spcAft>
            </a:pPr>
            <a:r>
              <a:rPr lang="en-GB" sz="2000" b="1" dirty="0">
                <a:solidFill>
                  <a:schemeClr val="tx1"/>
                </a:solidFill>
                <a:cs typeface="Arial" pitchFamily="34" charset="0"/>
              </a:rPr>
              <a:t>A</a:t>
            </a:r>
            <a:r>
              <a:rPr lang="en-GB" sz="2000" dirty="0">
                <a:solidFill>
                  <a:schemeClr val="tx1"/>
                </a:solidFill>
                <a:cs typeface="Arial" pitchFamily="34" charset="0"/>
              </a:rPr>
              <a:t> is transmitting to </a:t>
            </a:r>
            <a:r>
              <a:rPr lang="en-GB" sz="2000" b="1" dirty="0">
                <a:solidFill>
                  <a:schemeClr val="tx1"/>
                </a:solidFill>
                <a:cs typeface="Arial" pitchFamily="34" charset="0"/>
              </a:rPr>
              <a:t>B</a:t>
            </a:r>
            <a:r>
              <a:rPr lang="en-GB" sz="2000" dirty="0">
                <a:solidFill>
                  <a:schemeClr val="tx1"/>
                </a:solidFill>
                <a:cs typeface="Arial" pitchFamily="34" charset="0"/>
              </a:rPr>
              <a:t> but </a:t>
            </a:r>
            <a:r>
              <a:rPr lang="en-GB" sz="2000" b="1" dirty="0">
                <a:solidFill>
                  <a:schemeClr val="tx1"/>
                </a:solidFill>
                <a:cs typeface="Arial" pitchFamily="34" charset="0"/>
              </a:rPr>
              <a:t>A</a:t>
            </a:r>
            <a:r>
              <a:rPr lang="en-GB" sz="2000" dirty="0">
                <a:solidFill>
                  <a:schemeClr val="tx1"/>
                </a:solidFill>
                <a:cs typeface="Arial" pitchFamily="34" charset="0"/>
              </a:rPr>
              <a:t>    is out of range of </a:t>
            </a:r>
            <a:r>
              <a:rPr lang="en-GB" sz="2000" b="1" dirty="0">
                <a:solidFill>
                  <a:schemeClr val="tx1"/>
                </a:solidFill>
                <a:cs typeface="Arial" pitchFamily="34" charset="0"/>
              </a:rPr>
              <a:t>C</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incorrectly assume no data transmission</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transmits to </a:t>
            </a:r>
            <a:r>
              <a:rPr lang="en-GB" sz="2000" b="1" dirty="0">
                <a:solidFill>
                  <a:schemeClr val="tx1"/>
                </a:solidFill>
                <a:cs typeface="Arial" pitchFamily="34" charset="0"/>
              </a:rPr>
              <a:t>B</a:t>
            </a:r>
            <a:r>
              <a:rPr lang="en-GB" sz="2000" dirty="0">
                <a:solidFill>
                  <a:schemeClr val="tx1"/>
                </a:solidFill>
                <a:cs typeface="Arial" pitchFamily="34" charset="0"/>
              </a:rPr>
              <a:t> causing a collision.</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7" name="Picture 6"/>
          <p:cNvPicPr>
            <a:picLocks noChangeAspect="1"/>
          </p:cNvPicPr>
          <p:nvPr/>
        </p:nvPicPr>
        <p:blipFill>
          <a:blip r:embed="rId4" cstate="print"/>
          <a:stretch>
            <a:fillRect/>
          </a:stretch>
        </p:blipFill>
        <p:spPr>
          <a:xfrm>
            <a:off x="6732240" y="3687798"/>
            <a:ext cx="504056" cy="346500"/>
          </a:xfrm>
          <a:prstGeom prst="rect">
            <a:avLst/>
          </a:prstGeom>
        </p:spPr>
      </p:pic>
      <p:sp>
        <p:nvSpPr>
          <p:cNvPr id="4" name="TextBox 3"/>
          <p:cNvSpPr txBox="1"/>
          <p:nvPr/>
        </p:nvSpPr>
        <p:spPr>
          <a:xfrm>
            <a:off x="6111915" y="4313039"/>
            <a:ext cx="822661" cy="307777"/>
          </a:xfrm>
          <a:prstGeom prst="rect">
            <a:avLst/>
          </a:prstGeom>
          <a:noFill/>
        </p:spPr>
        <p:txBody>
          <a:bodyPr wrap="none" rtlCol="0">
            <a:spAutoFit/>
          </a:bodyPr>
          <a:lstStyle/>
          <a:p>
            <a:r>
              <a:rPr lang="en-GB" dirty="0">
                <a:solidFill>
                  <a:srgbClr val="FF0000"/>
                </a:solidFill>
              </a:rPr>
              <a:t>Collison</a:t>
            </a:r>
          </a:p>
        </p:txBody>
      </p:sp>
    </p:spTree>
    <p:extLst>
      <p:ext uri="{BB962C8B-B14F-4D97-AF65-F5344CB8AC3E}">
        <p14:creationId xmlns:p14="http://schemas.microsoft.com/office/powerpoint/2010/main" val="1022246473"/>
      </p:ext>
    </p:extLst>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3918652" y="2132856"/>
            <a:ext cx="5222339" cy="3456384"/>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a:t>
            </a:r>
          </a:p>
        </p:txBody>
      </p:sp>
      <p:sp>
        <p:nvSpPr>
          <p:cNvPr id="3" name="Content Placeholder 2"/>
          <p:cNvSpPr>
            <a:spLocks noGrp="1"/>
          </p:cNvSpPr>
          <p:nvPr>
            <p:ph idx="1"/>
          </p:nvPr>
        </p:nvSpPr>
        <p:spPr>
          <a:xfrm>
            <a:off x="0" y="1484784"/>
            <a:ext cx="4283968" cy="4248472"/>
          </a:xfrm>
        </p:spPr>
        <p:txBody>
          <a:bodyPr/>
          <a:lstStyle/>
          <a:p>
            <a:pPr lvl="1">
              <a:spcBef>
                <a:spcPts val="0"/>
              </a:spcBef>
              <a:spcAft>
                <a:spcPts val="0"/>
              </a:spcAft>
            </a:pPr>
            <a:r>
              <a:rPr lang="en-GB" dirty="0" smtClean="0">
                <a:solidFill>
                  <a:schemeClr val="tx1"/>
                </a:solidFill>
                <a:cs typeface="Arial" pitchFamily="34" charset="0"/>
              </a:rPr>
              <a:t>Exposed workstation</a:t>
            </a:r>
          </a:p>
          <a:p>
            <a:pPr lvl="2">
              <a:spcBef>
                <a:spcPts val="0"/>
              </a:spcBef>
              <a:spcAft>
                <a:spcPts val="0"/>
              </a:spcAft>
            </a:pPr>
            <a:r>
              <a:rPr lang="en-GB" sz="2000" dirty="0">
                <a:solidFill>
                  <a:schemeClr val="tx1"/>
                </a:solidFill>
                <a:cs typeface="Arial" pitchFamily="34" charset="0"/>
              </a:rPr>
              <a:t>if </a:t>
            </a:r>
            <a:r>
              <a:rPr lang="en-GB" sz="2000" b="1" dirty="0">
                <a:solidFill>
                  <a:schemeClr val="tx1"/>
                </a:solidFill>
                <a:cs typeface="Arial" pitchFamily="34" charset="0"/>
              </a:rPr>
              <a:t>B</a:t>
            </a:r>
            <a:r>
              <a:rPr lang="en-GB" sz="2000" dirty="0">
                <a:solidFill>
                  <a:schemeClr val="tx1"/>
                </a:solidFill>
                <a:cs typeface="Arial" pitchFamily="34" charset="0"/>
              </a:rPr>
              <a:t> transmits to </a:t>
            </a:r>
            <a:r>
              <a:rPr lang="en-GB" sz="2000" b="1" dirty="0">
                <a:solidFill>
                  <a:schemeClr val="tx1"/>
                </a:solidFill>
                <a:cs typeface="Arial" pitchFamily="34" charset="0"/>
              </a:rPr>
              <a:t>A</a:t>
            </a:r>
            <a:r>
              <a:rPr lang="en-GB" sz="2000" dirty="0">
                <a:solidFill>
                  <a:schemeClr val="tx1"/>
                </a:solidFill>
                <a:cs typeface="Arial" pitchFamily="34" charset="0"/>
              </a:rPr>
              <a:t>, </a:t>
            </a:r>
            <a:r>
              <a:rPr lang="en-GB" sz="2000" b="1" dirty="0">
                <a:solidFill>
                  <a:schemeClr val="tx1"/>
                </a:solidFill>
                <a:cs typeface="Arial" pitchFamily="34" charset="0"/>
              </a:rPr>
              <a:t>C</a:t>
            </a:r>
            <a:r>
              <a:rPr lang="en-GB" sz="2000" dirty="0">
                <a:solidFill>
                  <a:schemeClr val="tx1"/>
                </a:solidFill>
                <a:cs typeface="Arial" pitchFamily="34" charset="0"/>
              </a:rPr>
              <a:t> will falsely assume it cannot transmit to D.  </a:t>
            </a:r>
          </a:p>
          <a:p>
            <a:pPr lvl="2">
              <a:spcBef>
                <a:spcPts val="0"/>
              </a:spcBef>
              <a:spcAft>
                <a:spcPts val="0"/>
              </a:spcAft>
            </a:pPr>
            <a:r>
              <a:rPr lang="en-GB" sz="2000" b="1" dirty="0">
                <a:solidFill>
                  <a:schemeClr val="tx1"/>
                </a:solidFill>
                <a:cs typeface="Arial" pitchFamily="34" charset="0"/>
              </a:rPr>
              <a:t>C</a:t>
            </a:r>
            <a:r>
              <a:rPr lang="en-GB" sz="2000" dirty="0">
                <a:solidFill>
                  <a:schemeClr val="tx1"/>
                </a:solidFill>
                <a:cs typeface="Arial" pitchFamily="34" charset="0"/>
              </a:rPr>
              <a:t> can talk to </a:t>
            </a:r>
            <a:r>
              <a:rPr lang="en-GB" sz="2000" b="1" dirty="0">
                <a:solidFill>
                  <a:schemeClr val="tx1"/>
                </a:solidFill>
                <a:cs typeface="Arial" pitchFamily="34" charset="0"/>
              </a:rPr>
              <a:t>D</a:t>
            </a:r>
            <a:r>
              <a:rPr lang="en-GB" sz="2000" dirty="0">
                <a:solidFill>
                  <a:schemeClr val="tx1"/>
                </a:solidFill>
                <a:cs typeface="Arial" pitchFamily="34" charset="0"/>
              </a:rPr>
              <a:t> because </a:t>
            </a:r>
            <a:r>
              <a:rPr lang="en-GB" sz="2000" b="1" dirty="0">
                <a:solidFill>
                  <a:schemeClr val="tx1"/>
                </a:solidFill>
                <a:cs typeface="Arial" pitchFamily="34" charset="0"/>
              </a:rPr>
              <a:t>A</a:t>
            </a:r>
            <a:r>
              <a:rPr lang="en-GB" sz="2000" dirty="0">
                <a:solidFill>
                  <a:schemeClr val="tx1"/>
                </a:solidFill>
                <a:cs typeface="Arial" pitchFamily="34" charset="0"/>
              </a:rPr>
              <a:t> is out of range. </a:t>
            </a:r>
          </a:p>
        </p:txBody>
      </p:sp>
      <p:pic>
        <p:nvPicPr>
          <p:cNvPr id="6" name="Picture 5"/>
          <p:cNvPicPr>
            <a:picLocks noChangeAspect="1"/>
          </p:cNvPicPr>
          <p:nvPr/>
        </p:nvPicPr>
        <p:blipFill>
          <a:blip r:embed="rId4" cstate="print"/>
          <a:stretch>
            <a:fillRect/>
          </a:stretch>
        </p:blipFill>
        <p:spPr>
          <a:xfrm>
            <a:off x="5580112" y="3687798"/>
            <a:ext cx="504056" cy="346500"/>
          </a:xfrm>
          <a:prstGeom prst="rect">
            <a:avLst/>
          </a:prstGeom>
        </p:spPr>
      </p:pic>
      <p:pic>
        <p:nvPicPr>
          <p:cNvPr id="8" name="Picture 7"/>
          <p:cNvPicPr>
            <a:picLocks noChangeAspect="1"/>
          </p:cNvPicPr>
          <p:nvPr/>
        </p:nvPicPr>
        <p:blipFill>
          <a:blip r:embed="rId4" cstate="print"/>
          <a:stretch>
            <a:fillRect/>
          </a:stretch>
        </p:blipFill>
        <p:spPr>
          <a:xfrm>
            <a:off x="7812360" y="3687798"/>
            <a:ext cx="504056" cy="346500"/>
          </a:xfrm>
          <a:prstGeom prst="rect">
            <a:avLst/>
          </a:prstGeom>
          <a:solidFill>
            <a:srgbClr val="FF0000"/>
          </a:solidFill>
        </p:spPr>
      </p:pic>
      <p:sp>
        <p:nvSpPr>
          <p:cNvPr id="9" name="TextBox 8"/>
          <p:cNvSpPr txBox="1"/>
          <p:nvPr/>
        </p:nvSpPr>
        <p:spPr>
          <a:xfrm>
            <a:off x="7603365" y="4077073"/>
            <a:ext cx="1145100" cy="954107"/>
          </a:xfrm>
          <a:prstGeom prst="rect">
            <a:avLst/>
          </a:prstGeom>
          <a:noFill/>
        </p:spPr>
        <p:txBody>
          <a:bodyPr wrap="square" rtlCol="0">
            <a:spAutoFit/>
          </a:bodyPr>
          <a:lstStyle/>
          <a:p>
            <a:r>
              <a:rPr lang="en-GB" dirty="0">
                <a:solidFill>
                  <a:srgbClr val="FF0000"/>
                </a:solidFill>
              </a:rPr>
              <a:t>Ok </a:t>
            </a:r>
            <a:r>
              <a:rPr lang="en-GB" i="1" dirty="0">
                <a:solidFill>
                  <a:srgbClr val="FF0000"/>
                </a:solidFill>
              </a:rPr>
              <a:t>but </a:t>
            </a:r>
            <a:r>
              <a:rPr lang="en-GB" dirty="0">
                <a:solidFill>
                  <a:srgbClr val="FF0000"/>
                </a:solidFill>
              </a:rPr>
              <a:t>wrongly assumed</a:t>
            </a:r>
          </a:p>
          <a:p>
            <a:r>
              <a:rPr lang="en-GB" dirty="0">
                <a:solidFill>
                  <a:srgbClr val="FF0000"/>
                </a:solidFill>
              </a:rPr>
              <a:t>invalid</a:t>
            </a:r>
          </a:p>
        </p:txBody>
      </p:sp>
    </p:spTree>
    <p:extLst>
      <p:ext uri="{BB962C8B-B14F-4D97-AF65-F5344CB8AC3E}">
        <p14:creationId xmlns:p14="http://schemas.microsoft.com/office/powerpoint/2010/main" val="4174549857"/>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2211" b="12155"/>
          <a:stretch/>
        </p:blipFill>
        <p:spPr>
          <a:xfrm>
            <a:off x="4789042" y="2708920"/>
            <a:ext cx="4351949" cy="2880320"/>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Media access control – Carrier Sense Multiple Access/CA </a:t>
            </a:r>
          </a:p>
        </p:txBody>
      </p:sp>
      <p:sp>
        <p:nvSpPr>
          <p:cNvPr id="3" name="Content Placeholder 2"/>
          <p:cNvSpPr>
            <a:spLocks noGrp="1"/>
          </p:cNvSpPr>
          <p:nvPr>
            <p:ph idx="1"/>
          </p:nvPr>
        </p:nvSpPr>
        <p:spPr>
          <a:xfrm>
            <a:off x="0" y="1484784"/>
            <a:ext cx="5724128" cy="4248472"/>
          </a:xfrm>
        </p:spPr>
        <p:txBody>
          <a:bodyPr/>
          <a:lstStyle/>
          <a:p>
            <a:pPr lvl="1">
              <a:spcBef>
                <a:spcPts val="0"/>
              </a:spcBef>
              <a:spcAft>
                <a:spcPts val="0"/>
              </a:spcAft>
            </a:pPr>
            <a:r>
              <a:rPr lang="en-GB" dirty="0" smtClean="0">
                <a:solidFill>
                  <a:schemeClr val="tx1"/>
                </a:solidFill>
                <a:cs typeface="Arial" pitchFamily="34" charset="0"/>
              </a:rPr>
              <a:t>CSMA/CA – Detects these</a:t>
            </a:r>
          </a:p>
          <a:p>
            <a:pPr lvl="2">
              <a:spcBef>
                <a:spcPts val="0"/>
              </a:spcBef>
              <a:spcAft>
                <a:spcPts val="0"/>
              </a:spcAft>
            </a:pPr>
            <a:r>
              <a:rPr lang="en-GB" dirty="0" smtClean="0">
                <a:solidFill>
                  <a:schemeClr val="tx1"/>
                </a:solidFill>
                <a:cs typeface="Arial" pitchFamily="34" charset="0"/>
              </a:rPr>
              <a:t>Listen wait random time if busy</a:t>
            </a:r>
          </a:p>
          <a:p>
            <a:pPr lvl="2">
              <a:spcBef>
                <a:spcPts val="0"/>
              </a:spcBef>
              <a:spcAft>
                <a:spcPts val="0"/>
              </a:spcAft>
            </a:pPr>
            <a:r>
              <a:rPr lang="en-GB" dirty="0" smtClean="0">
                <a:solidFill>
                  <a:schemeClr val="tx1"/>
                </a:solidFill>
                <a:cs typeface="Arial" pitchFamily="34" charset="0"/>
              </a:rPr>
              <a:t>When free sends  “Ready-To-Send”</a:t>
            </a:r>
          </a:p>
          <a:p>
            <a:pPr lvl="3">
              <a:spcBef>
                <a:spcPts val="0"/>
              </a:spcBef>
              <a:spcAft>
                <a:spcPts val="0"/>
              </a:spcAft>
            </a:pPr>
            <a:r>
              <a:rPr lang="en-GB" dirty="0" smtClean="0">
                <a:solidFill>
                  <a:schemeClr val="tx1"/>
                </a:solidFill>
                <a:cs typeface="Arial" pitchFamily="34" charset="0"/>
              </a:rPr>
              <a:t>Node destination inside</a:t>
            </a:r>
          </a:p>
          <a:p>
            <a:pPr lvl="3">
              <a:spcBef>
                <a:spcPts val="0"/>
              </a:spcBef>
              <a:spcAft>
                <a:spcPts val="0"/>
              </a:spcAft>
            </a:pPr>
            <a:r>
              <a:rPr lang="en-GB" dirty="0" smtClean="0">
                <a:solidFill>
                  <a:schemeClr val="tx1"/>
                </a:solidFill>
                <a:cs typeface="Arial" pitchFamily="34" charset="0"/>
              </a:rPr>
              <a:t>Nodes warned – about to send</a:t>
            </a:r>
          </a:p>
          <a:p>
            <a:pPr lvl="2">
              <a:spcBef>
                <a:spcPts val="0"/>
              </a:spcBef>
              <a:spcAft>
                <a:spcPts val="0"/>
              </a:spcAft>
            </a:pPr>
            <a:r>
              <a:rPr lang="en-GB" dirty="0" smtClean="0">
                <a:solidFill>
                  <a:schemeClr val="tx1"/>
                </a:solidFill>
                <a:cs typeface="Arial" pitchFamily="34" charset="0"/>
              </a:rPr>
              <a:t>Destination “Clear-To-Send”</a:t>
            </a:r>
          </a:p>
          <a:p>
            <a:pPr lvl="3">
              <a:spcBef>
                <a:spcPts val="0"/>
              </a:spcBef>
              <a:spcAft>
                <a:spcPts val="0"/>
              </a:spcAft>
            </a:pPr>
            <a:r>
              <a:rPr lang="en-GB" dirty="0" smtClean="0">
                <a:solidFill>
                  <a:schemeClr val="tx1"/>
                </a:solidFill>
                <a:cs typeface="Arial" pitchFamily="34" charset="0"/>
              </a:rPr>
              <a:t>No chance of collision</a:t>
            </a:r>
          </a:p>
          <a:p>
            <a:pPr lvl="2">
              <a:spcBef>
                <a:spcPts val="0"/>
              </a:spcBef>
              <a:spcAft>
                <a:spcPts val="0"/>
              </a:spcAft>
            </a:pPr>
            <a:r>
              <a:rPr lang="en-GB" dirty="0" smtClean="0">
                <a:solidFill>
                  <a:schemeClr val="tx1"/>
                </a:solidFill>
                <a:cs typeface="Arial" pitchFamily="34" charset="0"/>
              </a:rPr>
              <a:t>Packets Sent</a:t>
            </a:r>
          </a:p>
          <a:p>
            <a:pPr lvl="3">
              <a:spcBef>
                <a:spcPts val="0"/>
              </a:spcBef>
              <a:spcAft>
                <a:spcPts val="0"/>
              </a:spcAft>
            </a:pPr>
            <a:r>
              <a:rPr lang="en-GB" dirty="0" smtClean="0">
                <a:solidFill>
                  <a:schemeClr val="tx1"/>
                </a:solidFill>
                <a:cs typeface="Arial" pitchFamily="34" charset="0"/>
              </a:rPr>
              <a:t>ACK returned</a:t>
            </a:r>
          </a:p>
          <a:p>
            <a:pPr lvl="3">
              <a:spcBef>
                <a:spcPts val="0"/>
              </a:spcBef>
              <a:spcAft>
                <a:spcPts val="0"/>
              </a:spcAft>
            </a:pPr>
            <a:r>
              <a:rPr lang="en-GB" dirty="0" smtClean="0">
                <a:solidFill>
                  <a:schemeClr val="tx1"/>
                </a:solidFill>
                <a:cs typeface="Arial" pitchFamily="34" charset="0"/>
              </a:rPr>
              <a:t>Resent if lost</a:t>
            </a:r>
          </a:p>
          <a:p>
            <a:pPr lvl="3">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dirty="0" smtClean="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cxnSp>
        <p:nvCxnSpPr>
          <p:cNvPr id="6" name="Straight Arrow Connector 5"/>
          <p:cNvCxnSpPr/>
          <p:nvPr/>
        </p:nvCxnSpPr>
        <p:spPr>
          <a:xfrm>
            <a:off x="5724128" y="3789040"/>
            <a:ext cx="10081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12016" y="3497234"/>
            <a:ext cx="593432" cy="338554"/>
          </a:xfrm>
          <a:prstGeom prst="rect">
            <a:avLst/>
          </a:prstGeom>
          <a:noFill/>
        </p:spPr>
        <p:txBody>
          <a:bodyPr wrap="none" rtlCol="0">
            <a:spAutoFit/>
          </a:bodyPr>
          <a:lstStyle/>
          <a:p>
            <a:r>
              <a:rPr lang="en-GB" sz="1600" b="1" dirty="0"/>
              <a:t>RTS</a:t>
            </a:r>
            <a:endParaRPr lang="en-GB" b="1" dirty="0"/>
          </a:p>
        </p:txBody>
      </p:sp>
      <p:cxnSp>
        <p:nvCxnSpPr>
          <p:cNvPr id="8" name="Straight Arrow Connector 7"/>
          <p:cNvCxnSpPr/>
          <p:nvPr/>
        </p:nvCxnSpPr>
        <p:spPr>
          <a:xfrm flipH="1">
            <a:off x="5952596" y="4646265"/>
            <a:ext cx="10081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28184" y="4251025"/>
            <a:ext cx="495841" cy="584775"/>
          </a:xfrm>
          <a:prstGeom prst="rect">
            <a:avLst/>
          </a:prstGeom>
          <a:noFill/>
        </p:spPr>
        <p:txBody>
          <a:bodyPr wrap="square" rtlCol="0">
            <a:spAutoFit/>
          </a:bodyPr>
          <a:lstStyle/>
          <a:p>
            <a:r>
              <a:rPr lang="en-GB" sz="1600" b="1" dirty="0"/>
              <a:t>CTS</a:t>
            </a:r>
            <a:endParaRPr lang="en-GB" b="1" dirty="0"/>
          </a:p>
        </p:txBody>
      </p:sp>
    </p:spTree>
    <p:extLst>
      <p:ext uri="{BB962C8B-B14F-4D97-AF65-F5344CB8AC3E}">
        <p14:creationId xmlns:p14="http://schemas.microsoft.com/office/powerpoint/2010/main" val="2256599629"/>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6</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6</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840086347"/>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986061940"/>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smtClean="0">
                <a:solidFill>
                  <a:schemeClr val="tx1"/>
                </a:solidFill>
              </a:rPr>
              <a:t>Objectives</a:t>
            </a:r>
            <a:endParaRPr lang="en-GB" sz="3200" dirty="0">
              <a:solidFill>
                <a:schemeClr val="tx1"/>
              </a:solidFill>
            </a:endParaRPr>
          </a:p>
        </p:txBody>
      </p:sp>
      <p:sp>
        <p:nvSpPr>
          <p:cNvPr id="3" name="Content Placeholder 2"/>
          <p:cNvSpPr>
            <a:spLocks noGrp="1"/>
          </p:cNvSpPr>
          <p:nvPr>
            <p:ph idx="1"/>
          </p:nvPr>
        </p:nvSpPr>
        <p:spPr>
          <a:xfrm>
            <a:off x="0" y="1484784"/>
            <a:ext cx="8964488"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b="1"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a:t>
            </a:r>
            <a:r>
              <a:rPr lang="en-GB" sz="2400" dirty="0" smtClean="0">
                <a:solidFill>
                  <a:schemeClr val="tx1"/>
                </a:solidFill>
                <a:cs typeface="Arial" pitchFamily="34" charset="0"/>
              </a:rPr>
              <a:t>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2120124829"/>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Packet Switched Data Network (PSDN)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Method of connecting data networks over large distances</a:t>
            </a:r>
          </a:p>
          <a:p>
            <a:pPr lvl="1">
              <a:spcBef>
                <a:spcPts val="0"/>
              </a:spcBef>
              <a:spcAft>
                <a:spcPts val="0"/>
              </a:spcAft>
            </a:pPr>
            <a:r>
              <a:rPr lang="en-GB" sz="2400" dirty="0">
                <a:solidFill>
                  <a:schemeClr val="tx1"/>
                </a:solidFill>
                <a:cs typeface="Arial" pitchFamily="34" charset="0"/>
              </a:rPr>
              <a:t>Companies will ‘lease’ time from a provider - BT</a:t>
            </a:r>
          </a:p>
          <a:p>
            <a:pPr lvl="1">
              <a:spcBef>
                <a:spcPts val="0"/>
              </a:spcBef>
              <a:spcAft>
                <a:spcPts val="0"/>
              </a:spcAft>
            </a:pPr>
            <a:r>
              <a:rPr lang="en-GB" sz="2400" dirty="0">
                <a:solidFill>
                  <a:schemeClr val="tx1"/>
                </a:solidFill>
                <a:cs typeface="Arial" pitchFamily="34" charset="0"/>
              </a:rPr>
              <a:t>Many WAN protocols used</a:t>
            </a:r>
          </a:p>
          <a:p>
            <a:pPr lvl="2">
              <a:spcBef>
                <a:spcPts val="0"/>
              </a:spcBef>
              <a:spcAft>
                <a:spcPts val="0"/>
              </a:spcAft>
            </a:pPr>
            <a:r>
              <a:rPr lang="en-GB" sz="2000" dirty="0">
                <a:solidFill>
                  <a:schemeClr val="tx1"/>
                </a:solidFill>
                <a:cs typeface="Arial" pitchFamily="34" charset="0"/>
              </a:rPr>
              <a:t>X.25</a:t>
            </a:r>
          </a:p>
          <a:p>
            <a:pPr lvl="2">
              <a:spcBef>
                <a:spcPts val="0"/>
              </a:spcBef>
              <a:spcAft>
                <a:spcPts val="0"/>
              </a:spcAft>
            </a:pPr>
            <a:r>
              <a:rPr lang="en-GB" sz="2000" dirty="0">
                <a:solidFill>
                  <a:schemeClr val="tx1"/>
                </a:solidFill>
                <a:cs typeface="Arial" pitchFamily="34" charset="0"/>
              </a:rPr>
              <a:t>Frame Relay</a:t>
            </a:r>
          </a:p>
          <a:p>
            <a:pPr lvl="2">
              <a:spcBef>
                <a:spcPts val="0"/>
              </a:spcBef>
              <a:spcAft>
                <a:spcPts val="0"/>
              </a:spcAft>
            </a:pPr>
            <a:r>
              <a:rPr lang="en-GB" sz="2000" dirty="0">
                <a:solidFill>
                  <a:schemeClr val="tx1"/>
                </a:solidFill>
                <a:cs typeface="Arial" pitchFamily="34" charset="0"/>
              </a:rPr>
              <a:t>Asynchronous Transfer Mode (ATM</a:t>
            </a:r>
            <a:r>
              <a:rPr lang="en-GB" sz="2000" dirty="0" smtClean="0">
                <a:solidFill>
                  <a:schemeClr val="tx1"/>
                </a:solidFill>
                <a:cs typeface="Arial" pitchFamily="34" charset="0"/>
              </a:rPr>
              <a:t>)</a:t>
            </a:r>
          </a:p>
          <a:p>
            <a:pPr lvl="1">
              <a:spcBef>
                <a:spcPts val="0"/>
              </a:spcBef>
              <a:spcAft>
                <a:spcPts val="0"/>
              </a:spcAft>
            </a:pPr>
            <a:r>
              <a:rPr lang="en-GB" sz="2200" dirty="0" smtClean="0">
                <a:solidFill>
                  <a:schemeClr val="tx1"/>
                </a:solidFill>
                <a:cs typeface="Arial" pitchFamily="34" charset="0"/>
              </a:rPr>
              <a:t>Typically uses permanent virtual circuits (PVC)</a:t>
            </a:r>
          </a:p>
          <a:p>
            <a:pPr lvl="1">
              <a:spcBef>
                <a:spcPts val="0"/>
              </a:spcBef>
              <a:spcAft>
                <a:spcPts val="0"/>
              </a:spcAft>
            </a:pPr>
            <a:r>
              <a:rPr lang="en-GB" sz="2200" dirty="0" smtClean="0">
                <a:solidFill>
                  <a:schemeClr val="tx1"/>
                </a:solidFill>
                <a:cs typeface="Arial" pitchFamily="34" charset="0"/>
              </a:rPr>
              <a:t>Entire bandwidth available </a:t>
            </a:r>
          </a:p>
          <a:p>
            <a:pPr lvl="1">
              <a:spcBef>
                <a:spcPts val="0"/>
              </a:spcBef>
              <a:spcAft>
                <a:spcPts val="0"/>
              </a:spcAft>
            </a:pPr>
            <a:r>
              <a:rPr lang="en-GB" sz="2200" dirty="0" smtClean="0">
                <a:solidFill>
                  <a:schemeClr val="tx1"/>
                </a:solidFill>
                <a:cs typeface="Arial" pitchFamily="34" charset="0"/>
              </a:rPr>
              <a:t>Charged to ‘rental’ not on demand</a:t>
            </a:r>
            <a:endParaRPr lang="en-GB" sz="22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Packet Switching – breaks messages </a:t>
            </a:r>
            <a:r>
              <a:rPr lang="en-GB" sz="2400" dirty="0" smtClean="0">
                <a:solidFill>
                  <a:schemeClr val="tx1"/>
                </a:solidFill>
                <a:cs typeface="Arial" pitchFamily="34" charset="0"/>
              </a:rPr>
              <a:t>into </a:t>
            </a:r>
            <a:r>
              <a:rPr lang="en-GB" sz="2400" dirty="0">
                <a:solidFill>
                  <a:schemeClr val="tx1"/>
                </a:solidFill>
                <a:cs typeface="Arial" pitchFamily="34" charset="0"/>
              </a:rPr>
              <a:t>packet</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5" name="Picture 4"/>
          <p:cNvPicPr>
            <a:picLocks noChangeAspect="1"/>
          </p:cNvPicPr>
          <p:nvPr/>
        </p:nvPicPr>
        <p:blipFill>
          <a:blip r:embed="rId3" cstate="print"/>
          <a:stretch>
            <a:fillRect/>
          </a:stretch>
        </p:blipFill>
        <p:spPr>
          <a:xfrm>
            <a:off x="7468723" y="4528230"/>
            <a:ext cx="1675277" cy="1699210"/>
          </a:xfrm>
          <a:prstGeom prst="rect">
            <a:avLst/>
          </a:prstGeom>
        </p:spPr>
      </p:pic>
    </p:spTree>
    <p:extLst>
      <p:ext uri="{BB962C8B-B14F-4D97-AF65-F5344CB8AC3E}">
        <p14:creationId xmlns:p14="http://schemas.microsoft.com/office/powerpoint/2010/main" val="1468666775"/>
      </p:ext>
    </p:extLst>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Point-to-point</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4158641" cy="4248472"/>
          </a:xfrm>
        </p:spPr>
        <p:txBody>
          <a:bodyPr/>
          <a:lstStyle/>
          <a:p>
            <a:pPr>
              <a:spcBef>
                <a:spcPts val="0"/>
              </a:spcBef>
              <a:spcAft>
                <a:spcPts val="0"/>
              </a:spcAft>
            </a:pPr>
            <a:r>
              <a:rPr lang="en-GB" sz="2400" dirty="0" smtClean="0">
                <a:solidFill>
                  <a:schemeClr val="tx1"/>
                </a:solidFill>
                <a:latin typeface="Arial" panose="020B0604020202020204" pitchFamily="34" charset="0"/>
                <a:cs typeface="Arial" pitchFamily="34" charset="0"/>
              </a:rPr>
              <a:t>Topology – how WAN’s connected together</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All use routers</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Simplest point-to-point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Cheapest</a:t>
            </a:r>
          </a:p>
          <a:p>
            <a:pPr>
              <a:spcBef>
                <a:spcPts val="0"/>
              </a:spcBef>
              <a:spcAft>
                <a:spcPts val="0"/>
              </a:spcAft>
            </a:pPr>
            <a:r>
              <a:rPr lang="en-GB" sz="2400" dirty="0" smtClean="0">
                <a:solidFill>
                  <a:schemeClr val="tx1"/>
                </a:solidFill>
                <a:latin typeface="Arial" panose="020B0604020202020204" pitchFamily="34" charset="0"/>
                <a:cs typeface="Arial" pitchFamily="34" charset="0"/>
              </a:rPr>
              <a:t>No redundancy</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stretch>
            <a:fillRect/>
          </a:stretch>
        </p:blipFill>
        <p:spPr>
          <a:xfrm>
            <a:off x="5798120" y="1484784"/>
            <a:ext cx="2812480" cy="4927920"/>
          </a:xfrm>
          <a:prstGeom prst="rect">
            <a:avLst/>
          </a:prstGeom>
        </p:spPr>
      </p:pic>
    </p:spTree>
    <p:extLst>
      <p:ext uri="{BB962C8B-B14F-4D97-AF65-F5344CB8AC3E}">
        <p14:creationId xmlns:p14="http://schemas.microsoft.com/office/powerpoint/2010/main" val="1343565969"/>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Hub and spoke</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Each branch office spoke </a:t>
            </a:r>
          </a:p>
          <a:p>
            <a:pPr marL="860425" lvl="3" indent="-342900">
              <a:spcBef>
                <a:spcPts val="0"/>
              </a:spcBef>
              <a:spcAft>
                <a:spcPts val="0"/>
              </a:spcAft>
              <a:buSzPct val="65000"/>
              <a:buFont typeface="Wingdings" pitchFamily="2" charset="2"/>
              <a:buChar char="l"/>
            </a:pPr>
            <a:r>
              <a:rPr lang="en-GB" sz="2200" dirty="0">
                <a:solidFill>
                  <a:schemeClr val="tx1"/>
                </a:solidFill>
                <a:latin typeface="Arial" panose="020B0604020202020204" pitchFamily="34" charset="0"/>
                <a:cs typeface="Arial" pitchFamily="34" charset="0"/>
              </a:rPr>
              <a:t>Connected to head office (hub)</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connected via routers </a:t>
            </a:r>
            <a:endParaRPr lang="en-GB" sz="2400" dirty="0" smtClean="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Cheaper</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No redundancy</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2282421" y="1953282"/>
            <a:ext cx="6959104" cy="4904718"/>
          </a:xfrm>
          <a:prstGeom prst="rect">
            <a:avLst/>
          </a:prstGeom>
        </p:spPr>
      </p:pic>
    </p:spTree>
    <p:extLst>
      <p:ext uri="{BB962C8B-B14F-4D97-AF65-F5344CB8AC3E}">
        <p14:creationId xmlns:p14="http://schemas.microsoft.com/office/powerpoint/2010/main" val="3738040989"/>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82027" y="1127030"/>
            <a:ext cx="5761973" cy="5242187"/>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Full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All offices connected to others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Redundant </a:t>
            </a:r>
            <a:r>
              <a:rPr lang="en-GB" sz="2400" dirty="0">
                <a:solidFill>
                  <a:schemeClr val="tx1"/>
                </a:solidFill>
                <a:latin typeface="Arial" panose="020B0604020202020204" pitchFamily="34" charset="0"/>
                <a:cs typeface="Arial" pitchFamily="34" charset="0"/>
              </a:rPr>
              <a:t>links</a:t>
            </a: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Expensive</a:t>
            </a: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272018137"/>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51209" y="1019397"/>
            <a:ext cx="5692791" cy="5179246"/>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a:t>
            </a:r>
            <a:r>
              <a:rPr lang="en-GB" sz="2400" dirty="0" smtClean="0">
                <a:solidFill>
                  <a:schemeClr val="tx1"/>
                </a:solidFill>
                <a:cs typeface="Arial" pitchFamily="34" charset="0"/>
              </a:rPr>
              <a:t>Topologies – Partial Mesh</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5761973" cy="4248472"/>
          </a:xfrm>
        </p:spPr>
        <p:txBody>
          <a:bodyPr/>
          <a:lstStyle/>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Many links</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a:solidFill>
                  <a:schemeClr val="tx1"/>
                </a:solidFill>
                <a:latin typeface="Arial" panose="020B0604020202020204" pitchFamily="34" charset="0"/>
                <a:cs typeface="Arial" pitchFamily="34" charset="0"/>
              </a:rPr>
              <a:t>Redundant links</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Not All-to-All</a:t>
            </a:r>
            <a:endParaRPr lang="en-GB" sz="2400" dirty="0">
              <a:solidFill>
                <a:schemeClr val="tx1"/>
              </a:solidFill>
              <a:latin typeface="Arial" panose="020B0604020202020204" pitchFamily="34" charset="0"/>
              <a:cs typeface="Arial" pitchFamily="34" charset="0"/>
            </a:endParaRP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Less expensive</a:t>
            </a:r>
          </a:p>
          <a:p>
            <a:pPr marL="742950" lvl="2" indent="-342900">
              <a:spcBef>
                <a:spcPts val="0"/>
              </a:spcBef>
              <a:spcAft>
                <a:spcPts val="0"/>
              </a:spcAft>
              <a:buSzPct val="65000"/>
              <a:buFont typeface="Wingdings" pitchFamily="2" charset="2"/>
              <a:buChar char="l"/>
            </a:pPr>
            <a:r>
              <a:rPr lang="en-GB" sz="2200" dirty="0" smtClean="0">
                <a:solidFill>
                  <a:schemeClr val="tx1"/>
                </a:solidFill>
                <a:latin typeface="Arial" panose="020B0604020202020204" pitchFamily="34" charset="0"/>
                <a:cs typeface="Arial" pitchFamily="34" charset="0"/>
              </a:rPr>
              <a:t>than full mesh</a:t>
            </a:r>
          </a:p>
          <a:p>
            <a:pPr marL="342900" lvl="1" indent="-342900">
              <a:spcBef>
                <a:spcPts val="0"/>
              </a:spcBef>
              <a:spcAft>
                <a:spcPts val="0"/>
              </a:spcAft>
              <a:buSzPct val="65000"/>
              <a:buFont typeface="Wingdings" pitchFamily="2" charset="2"/>
              <a:buChar char="l"/>
            </a:pPr>
            <a:r>
              <a:rPr lang="en-GB" sz="2400" dirty="0" smtClean="0">
                <a:solidFill>
                  <a:schemeClr val="tx1"/>
                </a:solidFill>
                <a:latin typeface="Arial" panose="020B0604020202020204" pitchFamily="34" charset="0"/>
                <a:cs typeface="Arial" pitchFamily="34" charset="0"/>
              </a:rPr>
              <a:t>More resilient than                            hub and spoke</a:t>
            </a:r>
            <a:endParaRPr lang="en-GB" sz="2400" dirty="0">
              <a:solidFill>
                <a:schemeClr val="tx1"/>
              </a:solidFill>
              <a:latin typeface="Arial" panose="020B0604020202020204" pitchFamily="34" charset="0"/>
              <a:cs typeface="Arial" pitchFamily="34" charset="0"/>
            </a:endParaRPr>
          </a:p>
          <a:p>
            <a:pPr>
              <a:spcBef>
                <a:spcPts val="0"/>
              </a:spcBef>
              <a:spcAft>
                <a:spcPts val="0"/>
              </a:spcAft>
            </a:pPr>
            <a:endParaRPr lang="en-GB" sz="2400" dirty="0">
              <a:solidFill>
                <a:schemeClr val="tx1"/>
              </a:solidFill>
              <a:latin typeface="Arial" panose="020B0604020202020204" pitchFamily="34" charset="0"/>
              <a:cs typeface="Arial"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061893399"/>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7</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7</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049617459"/>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27345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Designed for Data not voice</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Site-to-site switching done for you</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By telco (BT) (MPLS)</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Connect each site to cloud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No need for mesh</a:t>
            </a:r>
          </a:p>
          <a:p>
            <a:pPr lvl="2">
              <a:spcBef>
                <a:spcPts val="0"/>
              </a:spcBef>
              <a:spcAft>
                <a:spcPts val="0"/>
              </a:spcAft>
            </a:pPr>
            <a:r>
              <a:rPr lang="en-GB" sz="2600" kern="0" dirty="0" smtClean="0">
                <a:solidFill>
                  <a:schemeClr val="tx1"/>
                </a:solidFill>
                <a:latin typeface="Arial" panose="020B0604020202020204" pitchFamily="34" charset="0"/>
                <a:cs typeface="Arial" pitchFamily="34" charset="0"/>
              </a:rPr>
              <a:t>Redundancy handled for you</a:t>
            </a: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5" name="Picture 4"/>
          <p:cNvPicPr>
            <a:picLocks noChangeAspect="1"/>
          </p:cNvPicPr>
          <p:nvPr/>
        </p:nvPicPr>
        <p:blipFill>
          <a:blip r:embed="rId3"/>
          <a:stretch>
            <a:fillRect/>
          </a:stretch>
        </p:blipFill>
        <p:spPr>
          <a:xfrm>
            <a:off x="4839487" y="1484784"/>
            <a:ext cx="4304513" cy="3933618"/>
          </a:xfrm>
          <a:prstGeom prst="rect">
            <a:avLst/>
          </a:prstGeom>
        </p:spPr>
      </p:pic>
    </p:spTree>
    <p:extLst>
      <p:ext uri="{BB962C8B-B14F-4D97-AF65-F5344CB8AC3E}">
        <p14:creationId xmlns:p14="http://schemas.microsoft.com/office/powerpoint/2010/main" val="2279240361"/>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Public Data Networks – Packet Switched Data Network</a:t>
            </a:r>
            <a:endParaRPr lang="en-GB" sz="2400" dirty="0">
              <a:solidFill>
                <a:schemeClr val="tx1"/>
              </a:solidFill>
              <a:cs typeface="Arial" pitchFamily="34" charset="0"/>
            </a:endParaRPr>
          </a:p>
        </p:txBody>
      </p:sp>
      <p:sp>
        <p:nvSpPr>
          <p:cNvPr id="6" name="Content Placeholder 2"/>
          <p:cNvSpPr txBox="1">
            <a:spLocks/>
          </p:cNvSpPr>
          <p:nvPr/>
        </p:nvSpPr>
        <p:spPr bwMode="gray">
          <a:xfrm>
            <a:off x="0" y="1484784"/>
            <a:ext cx="54864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Offices connects via network device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Usually router</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Cloud handles all other routing</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Each office connects to nearest</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Point of Presence</a:t>
            </a:r>
          </a:p>
          <a:p>
            <a:pPr lvl="2">
              <a:spcBef>
                <a:spcPts val="0"/>
              </a:spcBef>
              <a:spcAft>
                <a:spcPts val="0"/>
              </a:spcAft>
            </a:pPr>
            <a:r>
              <a:rPr lang="en-GB" sz="2400" kern="0" dirty="0" smtClean="0">
                <a:solidFill>
                  <a:schemeClr val="tx1"/>
                </a:solidFill>
                <a:latin typeface="Arial" panose="020B0604020202020204" pitchFamily="34" charset="0"/>
                <a:cs typeface="Arial" pitchFamily="34" charset="0"/>
              </a:rPr>
              <a:t>May need a leased line</a:t>
            </a:r>
          </a:p>
          <a:p>
            <a:pPr lvl="1">
              <a:spcBef>
                <a:spcPts val="0"/>
              </a:spcBef>
              <a:spcAft>
                <a:spcPts val="0"/>
              </a:spcAft>
            </a:pPr>
            <a:r>
              <a:rPr lang="en-GB" sz="2200" kern="0" dirty="0" smtClean="0">
                <a:solidFill>
                  <a:schemeClr val="tx1"/>
                </a:solidFill>
                <a:latin typeface="Arial" panose="020B0604020202020204" pitchFamily="34" charset="0"/>
                <a:cs typeface="Arial" pitchFamily="34" charset="0"/>
              </a:rPr>
              <a:t>Can be cheaper than other      WANS</a:t>
            </a:r>
          </a:p>
          <a:p>
            <a:pPr marL="914400" lvl="2" indent="0">
              <a:spcBef>
                <a:spcPts val="0"/>
              </a:spcBef>
              <a:spcAft>
                <a:spcPts val="0"/>
              </a:spcAft>
              <a:buNone/>
            </a:pPr>
            <a:endParaRPr lang="en-GB" sz="28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pic>
        <p:nvPicPr>
          <p:cNvPr id="3" name="Picture 2"/>
          <p:cNvPicPr>
            <a:picLocks noChangeAspect="1"/>
          </p:cNvPicPr>
          <p:nvPr/>
        </p:nvPicPr>
        <p:blipFill>
          <a:blip r:embed="rId3"/>
          <a:stretch>
            <a:fillRect/>
          </a:stretch>
        </p:blipFill>
        <p:spPr>
          <a:xfrm>
            <a:off x="4739279" y="1444176"/>
            <a:ext cx="4144979" cy="3754124"/>
          </a:xfrm>
          <a:prstGeom prst="rect">
            <a:avLst/>
          </a:prstGeom>
        </p:spPr>
      </p:pic>
    </p:spTree>
    <p:extLst>
      <p:ext uri="{BB962C8B-B14F-4D97-AF65-F5344CB8AC3E}">
        <p14:creationId xmlns:p14="http://schemas.microsoft.com/office/powerpoint/2010/main" val="2388458585"/>
      </p:ext>
    </p:extLst>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400" dirty="0">
                <a:solidFill>
                  <a:schemeClr val="tx1"/>
                </a:solidFill>
                <a:latin typeface="Arial" pitchFamily="-65" charset="0"/>
                <a:cs typeface="Arial" pitchFamily="34" charset="0"/>
              </a:rPr>
              <a:t>Public Data Networks - ISDN</a:t>
            </a: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a:t>
            </a:r>
            <a:r>
              <a:rPr lang="en-GB" sz="2400" dirty="0" smtClean="0">
                <a:solidFill>
                  <a:schemeClr val="tx1"/>
                </a:solidFill>
                <a:cs typeface="Arial" pitchFamily="34" charset="0"/>
              </a:rPr>
              <a:t>temporary dedicate </a:t>
            </a:r>
            <a:r>
              <a:rPr lang="en-GB" sz="2400" dirty="0">
                <a:solidFill>
                  <a:schemeClr val="tx1"/>
                </a:solidFill>
                <a:cs typeface="Arial" pitchFamily="34" charset="0"/>
              </a:rPr>
              <a:t>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546978090"/>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8</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8</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2617282015"/>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smtClean="0">
                <a:solidFill>
                  <a:schemeClr val="tx1"/>
                </a:solidFill>
                <a:cs typeface="Arial" pitchFamily="34" charset="0"/>
              </a:rPr>
              <a:t>Switching and packet techniques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2">
              <a:spcBef>
                <a:spcPts val="0"/>
              </a:spcBef>
              <a:spcAft>
                <a:spcPts val="0"/>
              </a:spcAft>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cs typeface="Arial" pitchFamily="34" charset="0"/>
              </a:rPr>
              <a:t>Circuit switching</a:t>
            </a:r>
          </a:p>
          <a:p>
            <a:pPr lvl="2">
              <a:spcBef>
                <a:spcPts val="0"/>
              </a:spcBef>
              <a:spcAft>
                <a:spcPts val="0"/>
              </a:spcAft>
            </a:pPr>
            <a:r>
              <a:rPr lang="en-GB" sz="2200" dirty="0" smtClean="0">
                <a:solidFill>
                  <a:schemeClr val="tx1"/>
                </a:solidFill>
                <a:cs typeface="Arial" pitchFamily="34" charset="0"/>
              </a:rPr>
              <a:t>Creating a physical circuit and sending all traffic over that circuit</a:t>
            </a:r>
            <a:endParaRPr lang="en-GB" sz="22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Packet Switching </a:t>
            </a:r>
          </a:p>
          <a:p>
            <a:pPr lvl="2">
              <a:spcBef>
                <a:spcPts val="0"/>
              </a:spcBef>
              <a:spcAft>
                <a:spcPts val="0"/>
              </a:spcAft>
            </a:pPr>
            <a:r>
              <a:rPr lang="en-GB" sz="2200" dirty="0" smtClean="0">
                <a:solidFill>
                  <a:schemeClr val="tx1"/>
                </a:solidFill>
                <a:cs typeface="Arial" pitchFamily="34" charset="0"/>
              </a:rPr>
              <a:t>Virtual Circuit – setup a route break up data into chunks (packets)</a:t>
            </a:r>
          </a:p>
          <a:p>
            <a:pPr lvl="2">
              <a:spcBef>
                <a:spcPts val="0"/>
              </a:spcBef>
              <a:spcAft>
                <a:spcPts val="0"/>
              </a:spcAft>
            </a:pPr>
            <a:r>
              <a:rPr lang="en-GB" sz="2200" dirty="0" smtClean="0">
                <a:solidFill>
                  <a:schemeClr val="tx1"/>
                </a:solidFill>
                <a:cs typeface="Arial" pitchFamily="34" charset="0"/>
              </a:rPr>
              <a:t>Datagram – break data into chunks (packets) each packet can travel a different route</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29885529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Integrated Services Digital Network (ISDN)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Voice and Data over encoded digitally (not analogue)</a:t>
            </a:r>
          </a:p>
          <a:p>
            <a:pPr lvl="1">
              <a:spcBef>
                <a:spcPts val="0"/>
              </a:spcBef>
              <a:spcAft>
                <a:spcPts val="0"/>
              </a:spcAft>
            </a:pPr>
            <a:r>
              <a:rPr lang="en-GB" sz="2400" dirty="0">
                <a:solidFill>
                  <a:schemeClr val="tx1"/>
                </a:solidFill>
                <a:cs typeface="Arial" pitchFamily="34" charset="0"/>
              </a:rPr>
              <a:t>Designed to carry voice with extra services </a:t>
            </a:r>
          </a:p>
          <a:p>
            <a:pPr lvl="1">
              <a:spcBef>
                <a:spcPts val="0"/>
              </a:spcBef>
              <a:spcAft>
                <a:spcPts val="0"/>
              </a:spcAft>
            </a:pPr>
            <a:r>
              <a:rPr lang="en-GB" sz="2400" dirty="0" smtClean="0">
                <a:solidFill>
                  <a:schemeClr val="tx1"/>
                </a:solidFill>
                <a:cs typeface="Arial" pitchFamily="34" charset="0"/>
              </a:rPr>
              <a:t>Dials-On-Demand</a:t>
            </a:r>
          </a:p>
          <a:p>
            <a:pPr lvl="1">
              <a:spcBef>
                <a:spcPts val="0"/>
              </a:spcBef>
              <a:spcAft>
                <a:spcPts val="0"/>
              </a:spcAft>
            </a:pPr>
            <a:r>
              <a:rPr lang="en-GB" sz="2400" dirty="0" smtClean="0">
                <a:solidFill>
                  <a:schemeClr val="tx1"/>
                </a:solidFill>
                <a:cs typeface="Arial" pitchFamily="34" charset="0"/>
              </a:rPr>
              <a:t>Charged as used</a:t>
            </a:r>
          </a:p>
          <a:p>
            <a:pPr lvl="1">
              <a:spcBef>
                <a:spcPts val="0"/>
              </a:spcBef>
              <a:spcAft>
                <a:spcPts val="0"/>
              </a:spcAft>
            </a:pPr>
            <a:r>
              <a:rPr lang="en-GB" sz="2400" dirty="0" smtClean="0">
                <a:solidFill>
                  <a:schemeClr val="tx1"/>
                </a:solidFill>
                <a:cs typeface="Arial" pitchFamily="34" charset="0"/>
              </a:rPr>
              <a:t>Creates </a:t>
            </a:r>
            <a:r>
              <a:rPr lang="en-GB" sz="2400" dirty="0">
                <a:solidFill>
                  <a:schemeClr val="tx1"/>
                </a:solidFill>
                <a:cs typeface="Arial" pitchFamily="34" charset="0"/>
              </a:rPr>
              <a:t>a dedicate circuit  switched network</a:t>
            </a:r>
          </a:p>
          <a:p>
            <a:pPr lvl="2">
              <a:spcBef>
                <a:spcPts val="0"/>
              </a:spcBef>
              <a:spcAft>
                <a:spcPts val="0"/>
              </a:spcAft>
            </a:pPr>
            <a:r>
              <a:rPr lang="en-GB" sz="2000" dirty="0">
                <a:solidFill>
                  <a:schemeClr val="tx1"/>
                </a:solidFill>
                <a:cs typeface="Arial" pitchFamily="34" charset="0"/>
              </a:rPr>
              <a:t>As opposed to packet switched</a:t>
            </a:r>
          </a:p>
          <a:p>
            <a:pPr lvl="1">
              <a:spcBef>
                <a:spcPts val="0"/>
              </a:spcBef>
              <a:spcAft>
                <a:spcPts val="0"/>
              </a:spcAft>
            </a:pPr>
            <a:r>
              <a:rPr lang="en-GB" sz="2400" dirty="0">
                <a:solidFill>
                  <a:schemeClr val="tx1"/>
                </a:solidFill>
                <a:cs typeface="Arial" pitchFamily="34" charset="0"/>
              </a:rPr>
              <a:t>Provides 64K channels </a:t>
            </a:r>
          </a:p>
          <a:p>
            <a:pPr lvl="1">
              <a:spcBef>
                <a:spcPts val="0"/>
              </a:spcBef>
              <a:spcAft>
                <a:spcPts val="0"/>
              </a:spcAft>
            </a:pPr>
            <a:r>
              <a:rPr lang="en-GB" sz="2400" dirty="0">
                <a:solidFill>
                  <a:schemeClr val="tx1"/>
                </a:solidFill>
                <a:cs typeface="Arial" pitchFamily="34" charset="0"/>
              </a:rPr>
              <a:t>Combines channels for 128Kb/s up and down</a:t>
            </a:r>
          </a:p>
          <a:p>
            <a:pPr lvl="1">
              <a:spcBef>
                <a:spcPts val="0"/>
              </a:spcBef>
              <a:spcAft>
                <a:spcPts val="0"/>
              </a:spcAft>
            </a:pPr>
            <a:r>
              <a:rPr lang="en-GB" sz="2400" dirty="0">
                <a:solidFill>
                  <a:schemeClr val="tx1"/>
                </a:solidFill>
                <a:cs typeface="Arial" pitchFamily="34" charset="0"/>
              </a:rPr>
              <a:t>Uses for </a:t>
            </a:r>
          </a:p>
          <a:p>
            <a:pPr lvl="2">
              <a:spcBef>
                <a:spcPts val="0"/>
              </a:spcBef>
              <a:spcAft>
                <a:spcPts val="0"/>
              </a:spcAft>
            </a:pPr>
            <a:r>
              <a:rPr lang="en-GB" sz="2000" dirty="0">
                <a:solidFill>
                  <a:schemeClr val="tx1"/>
                </a:solidFill>
                <a:cs typeface="Arial" pitchFamily="34" charset="0"/>
              </a:rPr>
              <a:t>small business connections</a:t>
            </a:r>
          </a:p>
          <a:p>
            <a:pPr lvl="2">
              <a:spcBef>
                <a:spcPts val="0"/>
              </a:spcBef>
              <a:spcAft>
                <a:spcPts val="0"/>
              </a:spcAft>
            </a:pPr>
            <a:r>
              <a:rPr lang="en-GB" sz="2000" dirty="0">
                <a:solidFill>
                  <a:schemeClr val="tx1"/>
                </a:solidFill>
                <a:cs typeface="Arial" pitchFamily="34" charset="0"/>
              </a:rPr>
              <a:t>Video conferencing</a:t>
            </a:r>
          </a:p>
          <a:p>
            <a:pPr lvl="1">
              <a:spcBef>
                <a:spcPts val="0"/>
              </a:spcBef>
              <a:spcAft>
                <a:spcPts val="0"/>
              </a:spcAft>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7" name="Picture 6"/>
          <p:cNvPicPr>
            <a:picLocks noChangeAspect="1"/>
          </p:cNvPicPr>
          <p:nvPr/>
        </p:nvPicPr>
        <p:blipFill>
          <a:blip r:embed="rId3" cstate="print"/>
          <a:stretch>
            <a:fillRect/>
          </a:stretch>
        </p:blipFill>
        <p:spPr>
          <a:xfrm>
            <a:off x="7452321" y="3666496"/>
            <a:ext cx="1459253" cy="1949609"/>
          </a:xfrm>
          <a:prstGeom prst="rect">
            <a:avLst/>
          </a:prstGeom>
        </p:spPr>
      </p:pic>
    </p:spTree>
    <p:extLst>
      <p:ext uri="{BB962C8B-B14F-4D97-AF65-F5344CB8AC3E}">
        <p14:creationId xmlns:p14="http://schemas.microsoft.com/office/powerpoint/2010/main" val="1181023083"/>
      </p:ext>
    </p:extLst>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219" y="4161058"/>
            <a:ext cx="6765762" cy="2335642"/>
          </a:xfrm>
          <a:prstGeom prst="rect">
            <a:avLst/>
          </a:prstGeo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Circuit </a:t>
            </a:r>
            <a:r>
              <a:rPr lang="en-GB" sz="2400" dirty="0" smtClean="0">
                <a:solidFill>
                  <a:schemeClr val="tx1"/>
                </a:solidFill>
                <a:cs typeface="Arial" pitchFamily="34" charset="0"/>
              </a:rPr>
              <a:t>switched </a:t>
            </a:r>
            <a:r>
              <a:rPr lang="en-GB" sz="2400" dirty="0">
                <a:solidFill>
                  <a:schemeClr val="tx1"/>
                </a:solidFill>
                <a:cs typeface="Arial" pitchFamily="34" charset="0"/>
              </a:rPr>
              <a:t>Networks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Physical circuit created – all bandwidth two systems </a:t>
            </a:r>
            <a:endParaRPr lang="en-GB" sz="2400" dirty="0" smtClean="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Circuit created at physical layer</a:t>
            </a:r>
            <a:endParaRPr lang="en-GB" sz="2400" dirty="0">
              <a:solidFill>
                <a:schemeClr val="tx1"/>
              </a:solidFill>
              <a:cs typeface="Arial" pitchFamily="34" charset="0"/>
            </a:endParaRPr>
          </a:p>
          <a:p>
            <a:pPr lvl="1">
              <a:spcBef>
                <a:spcPts val="0"/>
              </a:spcBef>
              <a:spcAft>
                <a:spcPts val="0"/>
              </a:spcAft>
            </a:pPr>
            <a:r>
              <a:rPr lang="en-GB" sz="2400" dirty="0">
                <a:solidFill>
                  <a:schemeClr val="tx1"/>
                </a:solidFill>
                <a:cs typeface="Arial" pitchFamily="34" charset="0"/>
              </a:rPr>
              <a:t>Integrated Digital Services Network (ISDN) – Digital Services</a:t>
            </a:r>
          </a:p>
          <a:p>
            <a:pPr lvl="1">
              <a:spcBef>
                <a:spcPts val="0"/>
              </a:spcBef>
              <a:spcAft>
                <a:spcPts val="0"/>
              </a:spcAft>
            </a:pPr>
            <a:r>
              <a:rPr lang="en-GB" sz="2400" dirty="0">
                <a:solidFill>
                  <a:schemeClr val="tx1"/>
                </a:solidFill>
                <a:cs typeface="Arial" pitchFamily="34" charset="0"/>
              </a:rPr>
              <a:t>Public Switched Telephone Network (PSTN) – Telephone System</a:t>
            </a:r>
          </a:p>
          <a:p>
            <a:pPr lvl="1">
              <a:spcBef>
                <a:spcPts val="0"/>
              </a:spcBef>
              <a:spcAft>
                <a:spcPts val="0"/>
              </a:spcAft>
            </a:pPr>
            <a:r>
              <a:rPr lang="en-GB" sz="2400" dirty="0">
                <a:solidFill>
                  <a:schemeClr val="tx1"/>
                </a:solidFill>
                <a:latin typeface="Arial" panose="020B0604020202020204" pitchFamily="34" charset="0"/>
                <a:cs typeface="Arial" pitchFamily="34" charset="0"/>
              </a:rPr>
              <a:t>Spare bandwidth not used</a:t>
            </a: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spTree>
    <p:extLst>
      <p:ext uri="{BB962C8B-B14F-4D97-AF65-F5344CB8AC3E}">
        <p14:creationId xmlns:p14="http://schemas.microsoft.com/office/powerpoint/2010/main" val="817848024"/>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Data broken into small chunks - packets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885070"/>
            <a:ext cx="7596336" cy="3850096"/>
          </a:xfrm>
          <a:prstGeom prst="rect">
            <a:avLst/>
          </a:prstGeom>
        </p:spPr>
      </p:pic>
    </p:spTree>
    <p:extLst>
      <p:ext uri="{BB962C8B-B14F-4D97-AF65-F5344CB8AC3E}">
        <p14:creationId xmlns:p14="http://schemas.microsoft.com/office/powerpoint/2010/main" val="2639571526"/>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a:t>
            </a:r>
            <a:r>
              <a:rPr lang="en-GB" sz="2400" dirty="0" smtClean="0">
                <a:solidFill>
                  <a:schemeClr val="tx1"/>
                </a:solidFill>
                <a:cs typeface="Arial" pitchFamily="34" charset="0"/>
              </a:rPr>
              <a:t>Packet switched Networks – Virtual Circuit	</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51330"/>
            <a:ext cx="5921298" cy="4248472"/>
          </a:xfrm>
        </p:spPr>
        <p:txBody>
          <a:bodyPr/>
          <a:lstStyle/>
          <a:p>
            <a:pPr lvl="1">
              <a:spcBef>
                <a:spcPts val="0"/>
              </a:spcBef>
              <a:spcAft>
                <a:spcPts val="0"/>
              </a:spcAft>
            </a:pPr>
            <a:r>
              <a:rPr lang="en-GB" sz="2400" dirty="0" smtClean="0">
                <a:solidFill>
                  <a:schemeClr val="tx1"/>
                </a:solidFill>
                <a:cs typeface="Arial" pitchFamily="34" charset="0"/>
              </a:rPr>
              <a:t>Virtual Circuit created first (VC)</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Data Broken into chunks (Packets)</a:t>
            </a:r>
            <a:endParaRPr lang="en-GB" sz="2400" dirty="0">
              <a:solidFill>
                <a:schemeClr val="tx1"/>
              </a:solidFill>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All chunks follow same path (VC)</a:t>
            </a:r>
            <a:endParaRPr lang="en-GB" sz="2400" dirty="0">
              <a:solidFill>
                <a:schemeClr val="tx1"/>
              </a:solidFill>
              <a:latin typeface="Arial" panose="020B0604020202020204" pitchFamily="34" charset="0"/>
              <a:cs typeface="Arial" pitchFamily="34" charset="0"/>
            </a:endParaRP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Virtual Circuit broken down</a:t>
            </a:r>
          </a:p>
          <a:p>
            <a:pPr lvl="1">
              <a:spcBef>
                <a:spcPts val="0"/>
              </a:spcBef>
              <a:spcAft>
                <a:spcPts val="0"/>
              </a:spcAft>
            </a:pPr>
            <a:r>
              <a:rPr lang="en-GB" sz="2400" dirty="0" smtClean="0">
                <a:solidFill>
                  <a:schemeClr val="tx1"/>
                </a:solidFill>
                <a:latin typeface="Arial" panose="020B0604020202020204" pitchFamily="34" charset="0"/>
                <a:cs typeface="Arial" pitchFamily="34" charset="0"/>
              </a:rPr>
              <a:t>ATM / X.25 – use this technique</a:t>
            </a:r>
          </a:p>
          <a:p>
            <a:pPr marL="914400" lvl="2" indent="0">
              <a:spcBef>
                <a:spcPts val="0"/>
              </a:spcBef>
              <a:spcAft>
                <a:spcPts val="0"/>
              </a:spcAft>
              <a:buNone/>
            </a:pPr>
            <a:endParaRPr lang="en-GB" sz="2000" dirty="0">
              <a:solidFill>
                <a:schemeClr val="tx1"/>
              </a:solidFill>
              <a:latin typeface="Arial" panose="020B0604020202020204" pitchFamily="34" charset="0"/>
              <a:cs typeface="Arial" pitchFamily="34" charset="0"/>
            </a:endParaRPr>
          </a:p>
          <a:p>
            <a:pPr lvl="1">
              <a:spcBef>
                <a:spcPts val="0"/>
              </a:spcBef>
              <a:spcAft>
                <a:spcPts val="0"/>
              </a:spcAft>
            </a:pPr>
            <a:endParaRPr lang="en-GB" sz="2400" dirty="0">
              <a:latin typeface="Arial" panose="020B0604020202020204" pitchFamily="34" charset="0"/>
              <a:cs typeface="Arial" panose="020B0604020202020204" pitchFamily="34" charset="0"/>
            </a:endParaRP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302" y="3389072"/>
            <a:ext cx="3488083" cy="2091488"/>
          </a:xfrm>
          <a:prstGeom prst="rect">
            <a:avLst/>
          </a:prstGeom>
        </p:spPr>
      </p:pic>
      <p:sp>
        <p:nvSpPr>
          <p:cNvPr id="5" name="TextBox 4"/>
          <p:cNvSpPr txBox="1"/>
          <p:nvPr/>
        </p:nvSpPr>
        <p:spPr>
          <a:xfrm>
            <a:off x="5352585" y="4036741"/>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sp>
        <p:nvSpPr>
          <p:cNvPr id="6" name="TextBox 5"/>
          <p:cNvSpPr txBox="1"/>
          <p:nvPr/>
        </p:nvSpPr>
        <p:spPr>
          <a:xfrm>
            <a:off x="6400800" y="4491020"/>
            <a:ext cx="1048215" cy="307777"/>
          </a:xfrm>
          <a:prstGeom prst="rect">
            <a:avLst/>
          </a:prstGeom>
          <a:noFill/>
        </p:spPr>
        <p:txBody>
          <a:bodyPr wrap="square" rtlCol="0">
            <a:spAutoFit/>
          </a:bodyPr>
          <a:lstStyle/>
          <a:p>
            <a:r>
              <a:rPr lang="en-GB" b="1" dirty="0" smtClean="0">
                <a:solidFill>
                  <a:srgbClr val="FF0000"/>
                </a:solidFill>
              </a:rPr>
              <a:t>VC</a:t>
            </a:r>
            <a:endParaRPr lang="en-GB" b="1" dirty="0">
              <a:solidFill>
                <a:srgbClr val="FF0000"/>
              </a:solidFill>
            </a:endParaRPr>
          </a:p>
        </p:txBody>
      </p:sp>
      <p:pic>
        <p:nvPicPr>
          <p:cNvPr id="8" name="Picture 7"/>
          <p:cNvPicPr>
            <a:picLocks noChangeAspect="1"/>
          </p:cNvPicPr>
          <p:nvPr/>
        </p:nvPicPr>
        <p:blipFill>
          <a:blip r:embed="rId4"/>
          <a:stretch>
            <a:fillRect/>
          </a:stretch>
        </p:blipFill>
        <p:spPr>
          <a:xfrm>
            <a:off x="718450" y="3437449"/>
            <a:ext cx="4343400" cy="1466850"/>
          </a:xfrm>
          <a:prstGeom prst="rect">
            <a:avLst/>
          </a:prstGeom>
        </p:spPr>
      </p:pic>
    </p:spTree>
    <p:extLst>
      <p:ext uri="{BB962C8B-B14F-4D97-AF65-F5344CB8AC3E}">
        <p14:creationId xmlns:p14="http://schemas.microsoft.com/office/powerpoint/2010/main" val="3853308336"/>
      </p:ext>
    </p:extLst>
  </p:cSld>
  <p:clrMapOvr>
    <a:masterClrMapping/>
  </p:clrMapOvr>
  <p:transition>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Packet Switched </a:t>
            </a:r>
            <a:r>
              <a:rPr lang="en-GB" sz="2400" dirty="0" smtClean="0">
                <a:solidFill>
                  <a:schemeClr val="tx1"/>
                </a:solidFill>
                <a:cs typeface="Arial" pitchFamily="34" charset="0"/>
              </a:rPr>
              <a:t>Networks - Datagram</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3" y="2811544"/>
            <a:ext cx="8644453" cy="3532914"/>
          </a:xfrm>
          <a:prstGeom prst="rect">
            <a:avLst/>
          </a:prstGeom>
        </p:spPr>
      </p:pic>
      <p:sp>
        <p:nvSpPr>
          <p:cNvPr id="8" name="Content Placeholder 2"/>
          <p:cNvSpPr txBox="1">
            <a:spLocks/>
          </p:cNvSpPr>
          <p:nvPr/>
        </p:nvSpPr>
        <p:spPr bwMode="gray">
          <a:xfrm>
            <a:off x="0" y="1451330"/>
            <a:ext cx="9144000"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0F238C"/>
              </a:buClr>
              <a:buSzPct val="65000"/>
              <a:buFont typeface="Wingdings" pitchFamily="2" charset="2"/>
              <a:buChar char="l"/>
              <a:defRPr sz="2000">
                <a:solidFill>
                  <a:srgbClr val="7F7F7F"/>
                </a:solidFill>
                <a:latin typeface="+mn-lt"/>
                <a:ea typeface="MS PGothic" pitchFamily="34" charset="-128"/>
                <a:cs typeface="ＭＳ Ｐゴシック" pitchFamily="-65" charset="-128"/>
              </a:defRPr>
            </a:lvl1pPr>
            <a:lvl2pPr marL="742950" indent="-285750" algn="l" rtl="0" eaLnBrk="0" fontAlgn="base" hangingPunct="0">
              <a:spcBef>
                <a:spcPct val="20000"/>
              </a:spcBef>
              <a:spcAft>
                <a:spcPct val="0"/>
              </a:spcAft>
              <a:buClr>
                <a:srgbClr val="0F238C"/>
              </a:buClr>
              <a:buFont typeface="Arial" pitchFamily="34" charset="0"/>
              <a:buChar char="–"/>
              <a:defRPr b="0" i="0" u="none">
                <a:solidFill>
                  <a:srgbClr val="7F7F7F"/>
                </a:solidFill>
                <a:latin typeface="+mn-lt"/>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1600">
                <a:solidFill>
                  <a:srgbClr val="7F7F7F"/>
                </a:solidFill>
                <a:latin typeface="+mn-lt"/>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a:lstStyle>
          <a:p>
            <a:pPr lvl="1">
              <a:spcBef>
                <a:spcPts val="0"/>
              </a:spcBef>
              <a:spcAft>
                <a:spcPts val="0"/>
              </a:spcAft>
            </a:pPr>
            <a:r>
              <a:rPr lang="en-GB" sz="2400" kern="0" dirty="0" smtClean="0">
                <a:solidFill>
                  <a:schemeClr val="tx1"/>
                </a:solidFill>
                <a:cs typeface="Arial" pitchFamily="34" charset="0"/>
              </a:rPr>
              <a:t>Each packet sent best route</a:t>
            </a:r>
          </a:p>
          <a:p>
            <a:pPr lvl="1">
              <a:spcBef>
                <a:spcPts val="0"/>
              </a:spcBef>
              <a:spcAft>
                <a:spcPts val="0"/>
              </a:spcAft>
            </a:pPr>
            <a:r>
              <a:rPr lang="en-GB" sz="2400" kern="0" dirty="0" smtClean="0">
                <a:solidFill>
                  <a:schemeClr val="tx1"/>
                </a:solidFill>
                <a:cs typeface="Arial" pitchFamily="34" charset="0"/>
              </a:rPr>
              <a:t>Each packet can be sent different route (No Virtual Circuit)</a:t>
            </a:r>
          </a:p>
          <a:p>
            <a:pPr lvl="1">
              <a:spcBef>
                <a:spcPts val="0"/>
              </a:spcBef>
              <a:spcAft>
                <a:spcPts val="0"/>
              </a:spcAft>
            </a:pPr>
            <a:r>
              <a:rPr lang="en-GB" sz="2400" kern="0" dirty="0" smtClean="0">
                <a:solidFill>
                  <a:schemeClr val="tx1"/>
                </a:solidFill>
                <a:cs typeface="Arial" pitchFamily="34" charset="0"/>
              </a:rPr>
              <a:t>Bandwidth shared</a:t>
            </a:r>
          </a:p>
          <a:p>
            <a:pPr lvl="1">
              <a:spcBef>
                <a:spcPts val="0"/>
              </a:spcBef>
              <a:spcAft>
                <a:spcPts val="0"/>
              </a:spcAft>
            </a:pPr>
            <a:r>
              <a:rPr lang="en-GB" sz="2400" kern="0" dirty="0" smtClean="0">
                <a:solidFill>
                  <a:schemeClr val="tx1"/>
                </a:solidFill>
                <a:latin typeface="Arial" panose="020B0604020202020204" pitchFamily="34" charset="0"/>
                <a:cs typeface="Arial" pitchFamily="34" charset="0"/>
              </a:rPr>
              <a:t>Bandwidth cannot be guaranteed </a:t>
            </a:r>
          </a:p>
          <a:p>
            <a:pPr lvl="2">
              <a:spcBef>
                <a:spcPts val="0"/>
              </a:spcBef>
              <a:spcAft>
                <a:spcPts val="0"/>
              </a:spcAft>
            </a:pPr>
            <a:endParaRPr lang="en-GB" sz="2000" kern="0" dirty="0" smtClean="0">
              <a:solidFill>
                <a:schemeClr val="tx1"/>
              </a:solidFill>
              <a:latin typeface="Arial" panose="020B0604020202020204" pitchFamily="34" charset="0"/>
              <a:cs typeface="Arial" pitchFamily="34" charset="0"/>
            </a:endParaRPr>
          </a:p>
          <a:p>
            <a:pPr lvl="1">
              <a:spcBef>
                <a:spcPts val="0"/>
              </a:spcBef>
              <a:spcAft>
                <a:spcPts val="0"/>
              </a:spcAft>
            </a:pPr>
            <a:endParaRPr lang="en-GB" sz="2400" kern="0" dirty="0" smtClean="0">
              <a:latin typeface="Arial" panose="020B0604020202020204" pitchFamily="34" charset="0"/>
              <a:cs typeface="Arial" panose="020B0604020202020204" pitchFamily="34" charset="0"/>
            </a:endParaRPr>
          </a:p>
          <a:p>
            <a:pPr marL="268287" lvl="1" indent="0">
              <a:spcBef>
                <a:spcPts val="0"/>
              </a:spcBef>
              <a:spcAft>
                <a:spcPts val="0"/>
              </a:spcAft>
              <a:buFont typeface="Arial" pitchFamily="34" charset="0"/>
              <a:buNone/>
            </a:pPr>
            <a:endParaRPr lang="en-GB" sz="2400" kern="0" dirty="0" smtClean="0">
              <a:latin typeface="Arial" panose="020B0604020202020204" pitchFamily="34" charset="0"/>
              <a:cs typeface="Arial" panose="020B0604020202020204" pitchFamily="34" charset="0"/>
            </a:endParaRPr>
          </a:p>
          <a:p>
            <a:pPr lvl="1">
              <a:spcBef>
                <a:spcPts val="0"/>
              </a:spcBef>
              <a:spcAft>
                <a:spcPts val="0"/>
              </a:spcAft>
            </a:pPr>
            <a:endParaRPr lang="en-GB" sz="2400" kern="0" dirty="0">
              <a:cs typeface="Arial" pitchFamily="34" charset="0"/>
            </a:endParaRPr>
          </a:p>
        </p:txBody>
      </p:sp>
    </p:spTree>
    <p:extLst>
      <p:ext uri="{BB962C8B-B14F-4D97-AF65-F5344CB8AC3E}">
        <p14:creationId xmlns:p14="http://schemas.microsoft.com/office/powerpoint/2010/main" val="3095491662"/>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9</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9</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283728231"/>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92480"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b="1" dirty="0">
                <a:solidFill>
                  <a:schemeClr val="tx1"/>
                </a:solidFill>
                <a:cs typeface="Arial" pitchFamily="34" charset="0"/>
              </a:rPr>
              <a:t>Explain how routing is achieved </a:t>
            </a:r>
          </a:p>
          <a:p>
            <a:pPr lvl="1">
              <a:spcBef>
                <a:spcPts val="0"/>
              </a:spcBef>
              <a:spcAft>
                <a:spcPts val="0"/>
              </a:spcAft>
            </a:pPr>
            <a:r>
              <a:rPr lang="en-GB" sz="2400" dirty="0">
                <a:solidFill>
                  <a:schemeClr val="tx1"/>
                </a:solidFill>
                <a:cs typeface="Arial" pitchFamily="34" charset="0"/>
              </a:rPr>
              <a:t>Discuss the methods used for data communication over PSTN</a:t>
            </a:r>
            <a:endParaRPr lang="en-GB" sz="2400"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1422110669"/>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Algorithms</a:t>
            </a: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dirty="0" smtClean="0">
                <a:solidFill>
                  <a:schemeClr val="tx1"/>
                </a:solidFill>
                <a:cs typeface="Arial" pitchFamily="34" charset="0"/>
              </a:rPr>
              <a:t>Static</a:t>
            </a:r>
            <a:endParaRPr lang="en-GB" sz="24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Configured by network administrator</a:t>
            </a:r>
          </a:p>
          <a:p>
            <a:pPr lvl="1">
              <a:spcBef>
                <a:spcPts val="0"/>
              </a:spcBef>
              <a:spcAft>
                <a:spcPts val="0"/>
              </a:spcAft>
            </a:pPr>
            <a:r>
              <a:rPr lang="en-GB" dirty="0">
                <a:solidFill>
                  <a:schemeClr val="tx1"/>
                </a:solidFill>
                <a:cs typeface="Arial" pitchFamily="34" charset="0"/>
              </a:rPr>
              <a:t>Dynamic</a:t>
            </a:r>
          </a:p>
          <a:p>
            <a:pPr lvl="2">
              <a:spcBef>
                <a:spcPts val="0"/>
              </a:spcBef>
              <a:spcAft>
                <a:spcPts val="0"/>
              </a:spcAft>
            </a:pPr>
            <a:r>
              <a:rPr lang="en-GB" sz="2000" dirty="0">
                <a:solidFill>
                  <a:schemeClr val="tx1"/>
                </a:solidFill>
                <a:cs typeface="Arial" pitchFamily="34" charset="0"/>
              </a:rPr>
              <a:t>Automatically created by routers</a:t>
            </a:r>
          </a:p>
          <a:p>
            <a:pPr marL="268287" lvl="1" indent="0">
              <a:spcBef>
                <a:spcPts val="0"/>
              </a:spcBef>
              <a:spcAft>
                <a:spcPts val="0"/>
              </a:spcAft>
              <a:buNone/>
            </a:pPr>
            <a:endParaRPr lang="en-GB" sz="2400" dirty="0">
              <a:latin typeface="Arial" panose="020B0604020202020204" pitchFamily="34" charset="0"/>
              <a:cs typeface="Arial" panose="020B0604020202020204" pitchFamily="34" charset="0"/>
            </a:endParaRPr>
          </a:p>
          <a:p>
            <a:pPr lvl="1">
              <a:spcBef>
                <a:spcPts val="0"/>
              </a:spcBef>
              <a:spcAft>
                <a:spcPts val="0"/>
              </a:spcAft>
            </a:pPr>
            <a:endParaRPr lang="en-GB" sz="2400" dirty="0">
              <a:cs typeface="Arial" pitchFamily="34" charset="0"/>
            </a:endParaRPr>
          </a:p>
        </p:txBody>
      </p:sp>
      <p:pic>
        <p:nvPicPr>
          <p:cNvPr id="6" name="Picture 5"/>
          <p:cNvPicPr>
            <a:picLocks noChangeAspect="1"/>
          </p:cNvPicPr>
          <p:nvPr/>
        </p:nvPicPr>
        <p:blipFill>
          <a:blip r:embed="rId3"/>
          <a:stretch>
            <a:fillRect/>
          </a:stretch>
        </p:blipFill>
        <p:spPr>
          <a:xfrm>
            <a:off x="7668344" y="4365104"/>
            <a:ext cx="975000" cy="990000"/>
          </a:xfrm>
          <a:prstGeom prst="rect">
            <a:avLst/>
          </a:prstGeom>
        </p:spPr>
      </p:pic>
    </p:spTree>
    <p:extLst>
      <p:ext uri="{BB962C8B-B14F-4D97-AF65-F5344CB8AC3E}">
        <p14:creationId xmlns:p14="http://schemas.microsoft.com/office/powerpoint/2010/main" val="1659383652"/>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smtClean="0">
                <a:solidFill>
                  <a:schemeClr val="tx1"/>
                </a:solidFill>
                <a:cs typeface="Arial" pitchFamily="34" charset="0"/>
              </a:rPr>
              <a:t>Static Routing – Configured by administrator</a:t>
            </a:r>
            <a:endParaRPr lang="en-GB" sz="2400" dirty="0">
              <a:solidFill>
                <a:schemeClr val="tx1"/>
              </a:solidFill>
              <a:cs typeface="Arial" pitchFamily="34" charset="0"/>
            </a:endParaRPr>
          </a:p>
        </p:txBody>
      </p:sp>
      <p:pic>
        <p:nvPicPr>
          <p:cNvPr id="7" name="Picture 6"/>
          <p:cNvPicPr>
            <a:picLocks noChangeAspect="1"/>
          </p:cNvPicPr>
          <p:nvPr/>
        </p:nvPicPr>
        <p:blipFill>
          <a:blip r:embed="rId3"/>
          <a:stretch>
            <a:fillRect/>
          </a:stretch>
        </p:blipFill>
        <p:spPr>
          <a:xfrm>
            <a:off x="351061" y="1988840"/>
            <a:ext cx="8334375" cy="3657600"/>
          </a:xfrm>
          <a:prstGeom prst="rect">
            <a:avLst/>
          </a:prstGeom>
        </p:spPr>
      </p:pic>
      <p:sp>
        <p:nvSpPr>
          <p:cNvPr id="8" name="TextBox 7"/>
          <p:cNvSpPr txBox="1"/>
          <p:nvPr/>
        </p:nvSpPr>
        <p:spPr>
          <a:xfrm>
            <a:off x="437063" y="1902024"/>
            <a:ext cx="1128834" cy="523220"/>
          </a:xfrm>
          <a:prstGeom prst="rect">
            <a:avLst/>
          </a:prstGeom>
          <a:noFill/>
        </p:spPr>
        <p:txBody>
          <a:bodyPr wrap="none" rtlCol="0">
            <a:spAutoFit/>
          </a:bodyPr>
          <a:lstStyle/>
          <a:p>
            <a:r>
              <a:rPr lang="en-GB" dirty="0"/>
              <a:t>10.0.0.0</a:t>
            </a:r>
          </a:p>
          <a:p>
            <a:r>
              <a:rPr lang="en-GB" dirty="0"/>
              <a:t>255.255.0.0</a:t>
            </a:r>
          </a:p>
        </p:txBody>
      </p:sp>
      <p:sp>
        <p:nvSpPr>
          <p:cNvPr id="9" name="TextBox 8"/>
          <p:cNvSpPr txBox="1"/>
          <p:nvPr/>
        </p:nvSpPr>
        <p:spPr>
          <a:xfrm>
            <a:off x="7174835" y="1866246"/>
            <a:ext cx="1128834" cy="523220"/>
          </a:xfrm>
          <a:prstGeom prst="rect">
            <a:avLst/>
          </a:prstGeom>
          <a:noFill/>
        </p:spPr>
        <p:txBody>
          <a:bodyPr wrap="none" rtlCol="0">
            <a:spAutoFit/>
          </a:bodyPr>
          <a:lstStyle/>
          <a:p>
            <a:r>
              <a:rPr lang="en-GB" dirty="0"/>
              <a:t>10.1.0.0</a:t>
            </a:r>
          </a:p>
          <a:p>
            <a:r>
              <a:rPr lang="en-GB" dirty="0"/>
              <a:t>255.255.0.0</a:t>
            </a:r>
          </a:p>
        </p:txBody>
      </p:sp>
      <p:sp>
        <p:nvSpPr>
          <p:cNvPr id="10" name="TextBox 9"/>
          <p:cNvSpPr txBox="1"/>
          <p:nvPr/>
        </p:nvSpPr>
        <p:spPr>
          <a:xfrm>
            <a:off x="3386432" y="3258739"/>
            <a:ext cx="641522" cy="307777"/>
          </a:xfrm>
          <a:prstGeom prst="rect">
            <a:avLst/>
          </a:prstGeom>
          <a:noFill/>
        </p:spPr>
        <p:txBody>
          <a:bodyPr wrap="none" rtlCol="0">
            <a:spAutoFit/>
          </a:bodyPr>
          <a:lstStyle/>
          <a:p>
            <a:r>
              <a:rPr lang="en-GB" dirty="0"/>
              <a:t>Fa0/0</a:t>
            </a:r>
          </a:p>
        </p:txBody>
      </p:sp>
      <p:sp>
        <p:nvSpPr>
          <p:cNvPr id="11" name="TextBox 10"/>
          <p:cNvSpPr txBox="1"/>
          <p:nvPr/>
        </p:nvSpPr>
        <p:spPr>
          <a:xfrm>
            <a:off x="4754584" y="3239689"/>
            <a:ext cx="641522" cy="307777"/>
          </a:xfrm>
          <a:prstGeom prst="rect">
            <a:avLst/>
          </a:prstGeom>
          <a:noFill/>
        </p:spPr>
        <p:txBody>
          <a:bodyPr wrap="none" rtlCol="0">
            <a:spAutoFit/>
          </a:bodyPr>
          <a:lstStyle/>
          <a:p>
            <a:r>
              <a:rPr lang="en-GB" dirty="0"/>
              <a:t>Fa0/1</a:t>
            </a:r>
          </a:p>
        </p:txBody>
      </p:sp>
      <p:sp>
        <p:nvSpPr>
          <p:cNvPr id="12" name="Rectangle 11"/>
          <p:cNvSpPr/>
          <p:nvPr/>
        </p:nvSpPr>
        <p:spPr>
          <a:xfrm>
            <a:off x="3209448" y="4428378"/>
            <a:ext cx="2725105" cy="307777"/>
          </a:xfrm>
          <a:prstGeom prst="rect">
            <a:avLst/>
          </a:prstGeom>
        </p:spPr>
        <p:txBody>
          <a:bodyPr wrap="none">
            <a:spAutoFit/>
          </a:bodyPr>
          <a:lstStyle/>
          <a:p>
            <a:r>
              <a:rPr lang="en-GB" dirty="0">
                <a:solidFill>
                  <a:srgbClr val="000000"/>
                </a:solidFill>
                <a:latin typeface="Calibri" panose="020F0502020204030204" pitchFamily="34" charset="0"/>
              </a:rPr>
              <a:t>ip route 10.0.0.0 255.255.0.0 fa0/0</a:t>
            </a:r>
            <a:endParaRPr lang="en-GB" dirty="0"/>
          </a:p>
        </p:txBody>
      </p:sp>
      <p:sp>
        <p:nvSpPr>
          <p:cNvPr id="13" name="Rectangle 12"/>
          <p:cNvSpPr/>
          <p:nvPr/>
        </p:nvSpPr>
        <p:spPr>
          <a:xfrm>
            <a:off x="3209448" y="4713303"/>
            <a:ext cx="2725105" cy="307777"/>
          </a:xfrm>
          <a:prstGeom prst="rect">
            <a:avLst/>
          </a:prstGeom>
        </p:spPr>
        <p:txBody>
          <a:bodyPr wrap="none">
            <a:spAutoFit/>
          </a:bodyPr>
          <a:lstStyle/>
          <a:p>
            <a:r>
              <a:rPr lang="en-GB" dirty="0">
                <a:solidFill>
                  <a:srgbClr val="000000"/>
                </a:solidFill>
                <a:latin typeface="Calibri" panose="020F0502020204030204" pitchFamily="34" charset="0"/>
              </a:rPr>
              <a:t>ip route 10.1.0.0 255.255.0.0 fa0/1</a:t>
            </a:r>
            <a:endParaRPr lang="en-GB" dirty="0"/>
          </a:p>
        </p:txBody>
      </p:sp>
      <p:cxnSp>
        <p:nvCxnSpPr>
          <p:cNvPr id="15" name="Straight Connector 14"/>
          <p:cNvCxnSpPr/>
          <p:nvPr/>
        </p:nvCxnSpPr>
        <p:spPr>
          <a:xfrm flipV="1">
            <a:off x="2771800" y="3861050"/>
            <a:ext cx="1294722" cy="561671"/>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H="1" flipV="1">
            <a:off x="4716016" y="3861049"/>
            <a:ext cx="1580430" cy="586378"/>
          </a:xfrm>
          <a:prstGeom prst="line">
            <a:avLst/>
          </a:prstGeom>
          <a:ln>
            <a:prstDash val="sysDash"/>
          </a:ln>
        </p:spPr>
        <p:style>
          <a:lnRef idx="3">
            <a:schemeClr val="accent2"/>
          </a:lnRef>
          <a:fillRef idx="0">
            <a:schemeClr val="accent2"/>
          </a:fillRef>
          <a:effectRef idx="2">
            <a:schemeClr val="accent2"/>
          </a:effectRef>
          <a:fontRef idx="minor">
            <a:schemeClr val="tx1"/>
          </a:fontRef>
        </p:style>
      </p:cxnSp>
      <p:sp>
        <p:nvSpPr>
          <p:cNvPr id="19" name="Rectangle 18"/>
          <p:cNvSpPr/>
          <p:nvPr/>
        </p:nvSpPr>
        <p:spPr>
          <a:xfrm>
            <a:off x="2771800" y="4447428"/>
            <a:ext cx="3524646" cy="925789"/>
          </a:xfrm>
          <a:prstGeom prst="rect">
            <a:avLst/>
          </a:prstGeom>
          <a:solidFill>
            <a:schemeClr val="accent4">
              <a:lumMod val="20000"/>
              <a:lumOff val="80000"/>
              <a:alpha val="1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p:nvSpPr>
        <p:spPr>
          <a:xfrm>
            <a:off x="0" y="5421367"/>
            <a:ext cx="9036495" cy="707886"/>
          </a:xfrm>
          <a:prstGeom prst="rect">
            <a:avLst/>
          </a:prstGeom>
        </p:spPr>
        <p:txBody>
          <a:bodyPr wrap="square">
            <a:spAutoFit/>
          </a:bodyPr>
          <a:lstStyle/>
          <a:p>
            <a:pPr lvl="1" algn="l">
              <a:spcBef>
                <a:spcPts val="0"/>
              </a:spcBef>
              <a:spcAft>
                <a:spcPts val="0"/>
              </a:spcAft>
            </a:pPr>
            <a:r>
              <a:rPr lang="en-GB" sz="2000" dirty="0" smtClean="0">
                <a:cs typeface="Arial" pitchFamily="34" charset="0"/>
              </a:rPr>
              <a:t>All traffic for 10.0.0.0 network routed/exits via router interface Fa0/0</a:t>
            </a:r>
          </a:p>
          <a:p>
            <a:pPr lvl="1" algn="l">
              <a:spcBef>
                <a:spcPts val="0"/>
              </a:spcBef>
              <a:spcAft>
                <a:spcPts val="0"/>
              </a:spcAft>
            </a:pPr>
            <a:r>
              <a:rPr lang="en-GB" sz="2000" dirty="0" smtClean="0">
                <a:cs typeface="Arial" pitchFamily="34" charset="0"/>
              </a:rPr>
              <a:t>All traffic for 10.1.0.0 network routed/exits via router interface Fa0/1</a:t>
            </a:r>
            <a:endParaRPr lang="en-GB" sz="2000" dirty="0">
              <a:cs typeface="Arial" pitchFamily="34" charset="0"/>
            </a:endParaRPr>
          </a:p>
        </p:txBody>
      </p:sp>
    </p:spTree>
    <p:extLst>
      <p:ext uri="{BB962C8B-B14F-4D97-AF65-F5344CB8AC3E}">
        <p14:creationId xmlns:p14="http://schemas.microsoft.com/office/powerpoint/2010/main" val="3367282348"/>
      </p:ext>
    </p:extLst>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Routing – </a:t>
            </a:r>
            <a:r>
              <a:rPr lang="en-GB" sz="2400" dirty="0" smtClean="0">
                <a:solidFill>
                  <a:schemeClr val="tx1"/>
                </a:solidFill>
                <a:cs typeface="Arial" pitchFamily="34" charset="0"/>
              </a:rPr>
              <a:t>Static</a:t>
            </a:r>
            <a:endParaRPr lang="en-GB" sz="2400" dirty="0">
              <a:solidFill>
                <a:schemeClr val="tx1"/>
              </a:solidFill>
              <a:cs typeface="Arial" pitchFamily="34" charset="0"/>
            </a:endParaRPr>
          </a:p>
        </p:txBody>
      </p:sp>
      <p:sp>
        <p:nvSpPr>
          <p:cNvPr id="3" name="Content Placeholder 2"/>
          <p:cNvSpPr>
            <a:spLocks noGrp="1"/>
          </p:cNvSpPr>
          <p:nvPr>
            <p:ph idx="1"/>
          </p:nvPr>
        </p:nvSpPr>
        <p:spPr>
          <a:xfrm>
            <a:off x="0" y="1484784"/>
            <a:ext cx="9036496" cy="4248472"/>
          </a:xfrm>
        </p:spPr>
        <p:txBody>
          <a:bodyPr/>
          <a:lstStyle/>
          <a:p>
            <a:pPr lvl="1">
              <a:spcBef>
                <a:spcPts val="0"/>
              </a:spcBef>
              <a:spcAft>
                <a:spcPts val="0"/>
              </a:spcAft>
            </a:pPr>
            <a:r>
              <a:rPr lang="en-GB" sz="2400" dirty="0">
                <a:solidFill>
                  <a:schemeClr val="tx1"/>
                </a:solidFill>
                <a:cs typeface="Arial" pitchFamily="34" charset="0"/>
              </a:rPr>
              <a:t>Static Routing</a:t>
            </a:r>
          </a:p>
          <a:p>
            <a:pPr lvl="2">
              <a:spcBef>
                <a:spcPts val="0"/>
              </a:spcBef>
              <a:spcAft>
                <a:spcPts val="0"/>
              </a:spcAft>
            </a:pPr>
            <a:r>
              <a:rPr lang="en-GB" sz="2000" dirty="0" smtClean="0">
                <a:solidFill>
                  <a:schemeClr val="tx1"/>
                </a:solidFill>
                <a:cs typeface="Arial" pitchFamily="34" charset="0"/>
              </a:rPr>
              <a:t>Configured by administrator </a:t>
            </a:r>
          </a:p>
          <a:p>
            <a:pPr lvl="2">
              <a:spcBef>
                <a:spcPts val="0"/>
              </a:spcBef>
              <a:spcAft>
                <a:spcPts val="0"/>
              </a:spcAft>
            </a:pPr>
            <a:r>
              <a:rPr lang="en-GB" sz="2000" dirty="0" smtClean="0">
                <a:solidFill>
                  <a:schemeClr val="tx1"/>
                </a:solidFill>
                <a:cs typeface="Arial" pitchFamily="34" charset="0"/>
              </a:rPr>
              <a:t>Easy </a:t>
            </a:r>
            <a:r>
              <a:rPr lang="en-GB" sz="2000" dirty="0">
                <a:solidFill>
                  <a:schemeClr val="tx1"/>
                </a:solidFill>
                <a:cs typeface="Arial" pitchFamily="34" charset="0"/>
              </a:rPr>
              <a:t>to configure</a:t>
            </a:r>
          </a:p>
          <a:p>
            <a:pPr lvl="2">
              <a:spcBef>
                <a:spcPts val="0"/>
              </a:spcBef>
              <a:spcAft>
                <a:spcPts val="0"/>
              </a:spcAft>
            </a:pPr>
            <a:r>
              <a:rPr lang="en-GB" sz="2000" dirty="0">
                <a:solidFill>
                  <a:schemeClr val="tx1"/>
                </a:solidFill>
                <a:cs typeface="Arial" pitchFamily="34" charset="0"/>
              </a:rPr>
              <a:t>Good for simple networks</a:t>
            </a:r>
          </a:p>
          <a:p>
            <a:pPr lvl="2">
              <a:spcBef>
                <a:spcPts val="0"/>
              </a:spcBef>
              <a:spcAft>
                <a:spcPts val="0"/>
              </a:spcAft>
            </a:pPr>
            <a:r>
              <a:rPr lang="en-GB" sz="2000" dirty="0">
                <a:solidFill>
                  <a:schemeClr val="tx1"/>
                </a:solidFill>
                <a:cs typeface="Arial" pitchFamily="34" charset="0"/>
              </a:rPr>
              <a:t>Not for large complex networks – have to reconfigure many </a:t>
            </a:r>
            <a:r>
              <a:rPr lang="en-GB" sz="2000" dirty="0" smtClean="0">
                <a:solidFill>
                  <a:schemeClr val="tx1"/>
                </a:solidFill>
                <a:cs typeface="Arial" pitchFamily="34" charset="0"/>
              </a:rPr>
              <a:t>routers/routes</a:t>
            </a:r>
          </a:p>
          <a:p>
            <a:pPr lvl="2">
              <a:spcBef>
                <a:spcPts val="0"/>
              </a:spcBef>
              <a:spcAft>
                <a:spcPts val="0"/>
              </a:spcAft>
            </a:pPr>
            <a:r>
              <a:rPr lang="en-GB" sz="2000" dirty="0" smtClean="0">
                <a:solidFill>
                  <a:schemeClr val="tx1"/>
                </a:solidFill>
                <a:cs typeface="Arial" pitchFamily="34" charset="0"/>
              </a:rPr>
              <a:t>Does not adapt if there is a failure or network change</a:t>
            </a:r>
            <a:endParaRPr lang="en-GB" sz="2000" dirty="0">
              <a:solidFill>
                <a:schemeClr val="tx1"/>
              </a:solidFill>
              <a:cs typeface="Arial" pitchFamily="34" charset="0"/>
            </a:endParaRPr>
          </a:p>
        </p:txBody>
      </p:sp>
    </p:spTree>
    <p:extLst>
      <p:ext uri="{BB962C8B-B14F-4D97-AF65-F5344CB8AC3E}">
        <p14:creationId xmlns:p14="http://schemas.microsoft.com/office/powerpoint/2010/main" val="2695158967"/>
      </p:ext>
    </p:extLst>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44007" y="1499760"/>
            <a:ext cx="4199732" cy="4175125"/>
          </a:xfrm>
        </p:spPr>
      </p:pic>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a:t>
            </a:r>
            <a:r>
              <a:rPr lang="en-GB" sz="2400" dirty="0" smtClean="0">
                <a:solidFill>
                  <a:schemeClr val="tx1"/>
                </a:solidFill>
                <a:cs typeface="Arial" pitchFamily="34" charset="0"/>
              </a:rPr>
              <a:t>Routing (distance vector)</a:t>
            </a:r>
            <a:endParaRPr lang="en-GB" sz="2400" dirty="0">
              <a:solidFill>
                <a:schemeClr val="tx1"/>
              </a:solidFill>
              <a:cs typeface="Arial" pitchFamily="34" charset="0"/>
            </a:endParaRPr>
          </a:p>
        </p:txBody>
      </p:sp>
      <p:sp>
        <p:nvSpPr>
          <p:cNvPr id="7" name="TextBox 6"/>
          <p:cNvSpPr txBox="1"/>
          <p:nvPr/>
        </p:nvSpPr>
        <p:spPr>
          <a:xfrm>
            <a:off x="4669080" y="1430779"/>
            <a:ext cx="780984" cy="307777"/>
          </a:xfrm>
          <a:prstGeom prst="rect">
            <a:avLst/>
          </a:prstGeom>
          <a:noFill/>
        </p:spPr>
        <p:txBody>
          <a:bodyPr wrap="none" rtlCol="0">
            <a:spAutoFit/>
          </a:bodyPr>
          <a:lstStyle/>
          <a:p>
            <a:r>
              <a:rPr lang="en-GB" b="1" dirty="0"/>
              <a:t>4 Hops</a:t>
            </a:r>
          </a:p>
        </p:txBody>
      </p:sp>
      <p:sp>
        <p:nvSpPr>
          <p:cNvPr id="8" name="TextBox 7"/>
          <p:cNvSpPr txBox="1"/>
          <p:nvPr/>
        </p:nvSpPr>
        <p:spPr>
          <a:xfrm>
            <a:off x="4669079" y="2820598"/>
            <a:ext cx="780984" cy="307777"/>
          </a:xfrm>
          <a:prstGeom prst="rect">
            <a:avLst/>
          </a:prstGeom>
          <a:noFill/>
        </p:spPr>
        <p:txBody>
          <a:bodyPr wrap="none" rtlCol="0">
            <a:spAutoFit/>
          </a:bodyPr>
          <a:lstStyle/>
          <a:p>
            <a:r>
              <a:rPr lang="en-GB" b="1" dirty="0"/>
              <a:t>4 Hops</a:t>
            </a:r>
          </a:p>
        </p:txBody>
      </p:sp>
      <p:sp>
        <p:nvSpPr>
          <p:cNvPr id="9" name="TextBox 8"/>
          <p:cNvSpPr txBox="1"/>
          <p:nvPr/>
        </p:nvSpPr>
        <p:spPr>
          <a:xfrm>
            <a:off x="4621389" y="4276258"/>
            <a:ext cx="780984" cy="307777"/>
          </a:xfrm>
          <a:prstGeom prst="rect">
            <a:avLst/>
          </a:prstGeom>
          <a:noFill/>
        </p:spPr>
        <p:txBody>
          <a:bodyPr wrap="none" rtlCol="0">
            <a:spAutoFit/>
          </a:bodyPr>
          <a:lstStyle/>
          <a:p>
            <a:r>
              <a:rPr lang="en-GB" b="1" dirty="0"/>
              <a:t>3 Hops</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Distance Vector Routing </a:t>
            </a:r>
          </a:p>
          <a:p>
            <a:pPr lvl="2">
              <a:spcBef>
                <a:spcPts val="0"/>
              </a:spcBef>
              <a:spcAft>
                <a:spcPts val="0"/>
              </a:spcAft>
            </a:pPr>
            <a:r>
              <a:rPr lang="en-GB" sz="2000" dirty="0" smtClean="0">
                <a:solidFill>
                  <a:schemeClr val="tx1"/>
                </a:solidFill>
                <a:cs typeface="Arial" pitchFamily="34" charset="0"/>
              </a:rPr>
              <a:t>Self learns</a:t>
            </a:r>
          </a:p>
          <a:p>
            <a:pPr lvl="2">
              <a:spcBef>
                <a:spcPts val="0"/>
              </a:spcBef>
              <a:spcAft>
                <a:spcPts val="0"/>
              </a:spcAft>
            </a:pPr>
            <a:r>
              <a:rPr lang="en-GB" sz="2000" dirty="0" smtClean="0">
                <a:solidFill>
                  <a:schemeClr val="tx1"/>
                </a:solidFill>
                <a:cs typeface="Arial" pitchFamily="34" charset="0"/>
              </a:rPr>
              <a:t>Based </a:t>
            </a:r>
            <a:r>
              <a:rPr lang="en-GB" sz="2000" dirty="0">
                <a:solidFill>
                  <a:schemeClr val="tx1"/>
                </a:solidFill>
                <a:cs typeface="Arial" pitchFamily="34" charset="0"/>
              </a:rPr>
              <a:t>on number of </a:t>
            </a:r>
            <a:r>
              <a:rPr lang="en-GB" sz="2000" dirty="0" smtClean="0">
                <a:solidFill>
                  <a:schemeClr val="tx1"/>
                </a:solidFill>
                <a:cs typeface="Arial" pitchFamily="34" charset="0"/>
              </a:rPr>
              <a:t>hops</a:t>
            </a:r>
          </a:p>
          <a:p>
            <a:pPr lvl="2">
              <a:spcBef>
                <a:spcPts val="0"/>
              </a:spcBef>
              <a:spcAft>
                <a:spcPts val="0"/>
              </a:spcAft>
            </a:pPr>
            <a:r>
              <a:rPr lang="en-GB" sz="2000" dirty="0" smtClean="0">
                <a:solidFill>
                  <a:schemeClr val="tx1"/>
                </a:solidFill>
                <a:cs typeface="Arial" pitchFamily="34" charset="0"/>
              </a:rPr>
              <a:t>Least hops = best route</a:t>
            </a:r>
            <a:endParaRPr lang="en-GB" sz="2000" dirty="0">
              <a:solidFill>
                <a:schemeClr val="tx1"/>
              </a:solidFill>
              <a:cs typeface="Arial" pitchFamily="34" charset="0"/>
            </a:endParaRPr>
          </a:p>
          <a:p>
            <a:pPr lvl="1">
              <a:spcBef>
                <a:spcPts val="0"/>
              </a:spcBef>
              <a:spcAft>
                <a:spcPts val="0"/>
              </a:spcAft>
            </a:pPr>
            <a:r>
              <a:rPr lang="en-GB" sz="2400" dirty="0" smtClean="0">
                <a:solidFill>
                  <a:schemeClr val="tx1"/>
                </a:solidFill>
                <a:cs typeface="Arial" pitchFamily="34" charset="0"/>
              </a:rPr>
              <a:t>Routing Information Protocol (RIP) – uses DVR</a:t>
            </a:r>
          </a:p>
          <a:p>
            <a:pPr lvl="1">
              <a:spcBef>
                <a:spcPts val="0"/>
              </a:spcBef>
              <a:spcAft>
                <a:spcPts val="0"/>
              </a:spcAft>
            </a:pPr>
            <a:r>
              <a:rPr lang="en-GB" sz="2400" dirty="0" smtClean="0">
                <a:solidFill>
                  <a:schemeClr val="tx1"/>
                </a:solidFill>
                <a:cs typeface="Arial" pitchFamily="34" charset="0"/>
              </a:rPr>
              <a:t>Does </a:t>
            </a:r>
            <a:r>
              <a:rPr lang="en-GB" sz="2400" dirty="0">
                <a:solidFill>
                  <a:schemeClr val="tx1"/>
                </a:solidFill>
                <a:cs typeface="Arial" pitchFamily="34" charset="0"/>
              </a:rPr>
              <a:t>not adapt to Router failure</a:t>
            </a:r>
          </a:p>
          <a:p>
            <a:pPr lvl="1">
              <a:spcBef>
                <a:spcPts val="0"/>
              </a:spcBef>
              <a:spcAft>
                <a:spcPts val="0"/>
              </a:spcAft>
            </a:pPr>
            <a:r>
              <a:rPr lang="en-GB" sz="2400" dirty="0">
                <a:solidFill>
                  <a:schemeClr val="tx1"/>
                </a:solidFill>
                <a:cs typeface="Arial" pitchFamily="34" charset="0"/>
              </a:rPr>
              <a:t>Older form of routing</a:t>
            </a:r>
          </a:p>
          <a:p>
            <a:pPr lvl="1">
              <a:spcBef>
                <a:spcPts val="0"/>
              </a:spcBef>
              <a:spcAft>
                <a:spcPts val="0"/>
              </a:spcAft>
            </a:pPr>
            <a:r>
              <a:rPr lang="en-GB" sz="2400" dirty="0">
                <a:solidFill>
                  <a:schemeClr val="tx1"/>
                </a:solidFill>
                <a:cs typeface="Arial" pitchFamily="34" charset="0"/>
              </a:rPr>
              <a:t>Simple for small networks</a:t>
            </a: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3" name="Picture 2"/>
          <p:cNvPicPr>
            <a:picLocks noChangeAspect="1"/>
          </p:cNvPicPr>
          <p:nvPr/>
        </p:nvPicPr>
        <p:blipFill>
          <a:blip r:embed="rId4"/>
          <a:stretch>
            <a:fillRect/>
          </a:stretch>
        </p:blipFill>
        <p:spPr>
          <a:xfrm>
            <a:off x="5130835" y="5143791"/>
            <a:ext cx="609600" cy="600075"/>
          </a:xfrm>
          <a:prstGeom prst="rect">
            <a:avLst/>
          </a:prstGeom>
        </p:spPr>
      </p:pic>
    </p:spTree>
    <p:extLst>
      <p:ext uri="{BB962C8B-B14F-4D97-AF65-F5344CB8AC3E}">
        <p14:creationId xmlns:p14="http://schemas.microsoft.com/office/powerpoint/2010/main" val="1877479050"/>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Data communication networks </a:t>
            </a:r>
            <a:br>
              <a:rPr lang="en-GB" sz="3200" dirty="0">
                <a:solidFill>
                  <a:schemeClr val="tx1"/>
                </a:solidFill>
              </a:rPr>
            </a:br>
            <a:endParaRPr lang="en-GB" sz="3200" dirty="0">
              <a:solidFill>
                <a:schemeClr val="tx1"/>
              </a:solidFill>
            </a:endParaRPr>
          </a:p>
        </p:txBody>
      </p:sp>
      <p:sp>
        <p:nvSpPr>
          <p:cNvPr id="3" name="Content Placeholder 2"/>
          <p:cNvSpPr>
            <a:spLocks noGrp="1"/>
          </p:cNvSpPr>
          <p:nvPr>
            <p:ph idx="1"/>
          </p:nvPr>
        </p:nvSpPr>
        <p:spPr>
          <a:xfrm>
            <a:off x="0" y="1484784"/>
            <a:ext cx="8100392" cy="4248472"/>
          </a:xfrm>
        </p:spPr>
        <p:txBody>
          <a:bodyPr/>
          <a:lstStyle/>
          <a:p>
            <a:pPr marL="0" indent="0">
              <a:buNone/>
              <a:defRPr/>
            </a:pPr>
            <a:r>
              <a:rPr lang="en-GB" dirty="0">
                <a:solidFill>
                  <a:schemeClr val="tx1"/>
                </a:solidFill>
                <a:cs typeface="Arial" pitchFamily="34" charset="0"/>
              </a:rPr>
              <a:t>Satellite </a:t>
            </a:r>
          </a:p>
          <a:p>
            <a:pPr lvl="1">
              <a:spcBef>
                <a:spcPts val="0"/>
              </a:spcBef>
              <a:spcAft>
                <a:spcPts val="0"/>
              </a:spcAft>
            </a:pPr>
            <a:r>
              <a:rPr lang="en-GB" sz="2400" dirty="0">
                <a:solidFill>
                  <a:schemeClr val="tx1"/>
                </a:solidFill>
                <a:cs typeface="Arial" pitchFamily="34" charset="0"/>
              </a:rPr>
              <a:t>Connect a network to satellite in orbit then to WAN</a:t>
            </a:r>
          </a:p>
          <a:p>
            <a:pPr lvl="2">
              <a:spcBef>
                <a:spcPts val="0"/>
              </a:spcBef>
              <a:spcAft>
                <a:spcPts val="0"/>
              </a:spcAft>
            </a:pPr>
            <a:r>
              <a:rPr lang="en-GB" sz="2000" dirty="0">
                <a:solidFill>
                  <a:schemeClr val="tx1"/>
                </a:solidFill>
                <a:cs typeface="Arial" pitchFamily="34" charset="0"/>
              </a:rPr>
              <a:t>Signals transmitted from ground to orbit</a:t>
            </a:r>
          </a:p>
          <a:p>
            <a:pPr lvl="1">
              <a:spcBef>
                <a:spcPts val="0"/>
              </a:spcBef>
              <a:spcAft>
                <a:spcPts val="0"/>
              </a:spcAft>
            </a:pPr>
            <a:r>
              <a:rPr lang="en-GB" sz="2400" dirty="0">
                <a:solidFill>
                  <a:schemeClr val="tx1"/>
                </a:solidFill>
                <a:cs typeface="Arial" pitchFamily="34" charset="0"/>
              </a:rPr>
              <a:t>Normally used when are no other options</a:t>
            </a:r>
          </a:p>
          <a:p>
            <a:pPr lvl="2">
              <a:spcBef>
                <a:spcPts val="0"/>
              </a:spcBef>
              <a:spcAft>
                <a:spcPts val="0"/>
              </a:spcAft>
            </a:pPr>
            <a:r>
              <a:rPr lang="en-GB" sz="2000" dirty="0">
                <a:solidFill>
                  <a:schemeClr val="tx1"/>
                </a:solidFill>
                <a:cs typeface="Arial" pitchFamily="34" charset="0"/>
              </a:rPr>
              <a:t>Remote location </a:t>
            </a:r>
          </a:p>
          <a:p>
            <a:pPr lvl="1">
              <a:spcBef>
                <a:spcPts val="0"/>
              </a:spcBef>
              <a:spcAft>
                <a:spcPts val="0"/>
              </a:spcAft>
            </a:pPr>
            <a:r>
              <a:rPr lang="en-GB" sz="2400" dirty="0">
                <a:solidFill>
                  <a:schemeClr val="tx1"/>
                </a:solidFill>
                <a:cs typeface="Arial" pitchFamily="34" charset="0"/>
              </a:rPr>
              <a:t>High latency – signal delay</a:t>
            </a:r>
          </a:p>
          <a:p>
            <a:pPr lvl="1">
              <a:spcBef>
                <a:spcPts val="0"/>
              </a:spcBef>
              <a:spcAft>
                <a:spcPts val="0"/>
              </a:spcAft>
            </a:pPr>
            <a:r>
              <a:rPr lang="en-GB" sz="2400" dirty="0">
                <a:solidFill>
                  <a:schemeClr val="tx1"/>
                </a:solidFill>
                <a:cs typeface="Arial" pitchFamily="34" charset="0"/>
              </a:rPr>
              <a:t>Low bandwidth – low b/s</a:t>
            </a:r>
          </a:p>
          <a:p>
            <a:pPr lvl="1">
              <a:spcBef>
                <a:spcPts val="0"/>
              </a:spcBef>
              <a:spcAft>
                <a:spcPts val="0"/>
              </a:spcAft>
            </a:pPr>
            <a:r>
              <a:rPr lang="en-GB" sz="2400" dirty="0">
                <a:solidFill>
                  <a:schemeClr val="tx1"/>
                </a:solidFill>
                <a:cs typeface="Arial" pitchFamily="34" charset="0"/>
              </a:rPr>
              <a:t>High cost</a:t>
            </a:r>
            <a:endParaRPr lang="en-GB" dirty="0">
              <a:solidFill>
                <a:schemeClr val="tx1"/>
              </a:solidFill>
              <a:cs typeface="Arial" pitchFamily="34" charset="0"/>
            </a:endParaRPr>
          </a:p>
          <a:p>
            <a:pPr marL="268287" lvl="1" indent="0">
              <a:spcBef>
                <a:spcPts val="0"/>
              </a:spcBef>
              <a:spcAft>
                <a:spcPts val="0"/>
              </a:spcAft>
              <a:buNone/>
            </a:pPr>
            <a:endParaRPr lang="en-GB" sz="2400" dirty="0">
              <a:solidFill>
                <a:schemeClr val="tx1"/>
              </a:solidFill>
              <a:cs typeface="Arial" pitchFamily="34" charset="0"/>
            </a:endParaRPr>
          </a:p>
          <a:p>
            <a:pPr marL="268287" lvl="1" indent="0">
              <a:spcBef>
                <a:spcPts val="0"/>
              </a:spcBef>
              <a:spcAft>
                <a:spcPts val="0"/>
              </a:spcAft>
              <a:buNone/>
            </a:pPr>
            <a:endParaRPr lang="en-GB" sz="2400" dirty="0">
              <a:cs typeface="Arial" pitchFamily="34" charset="0"/>
            </a:endParaRPr>
          </a:p>
        </p:txBody>
      </p:sp>
      <p:pic>
        <p:nvPicPr>
          <p:cNvPr id="6" name="Picture 5"/>
          <p:cNvPicPr>
            <a:picLocks noChangeAspect="1"/>
          </p:cNvPicPr>
          <p:nvPr/>
        </p:nvPicPr>
        <p:blipFill>
          <a:blip r:embed="rId3" cstate="print"/>
          <a:stretch>
            <a:fillRect/>
          </a:stretch>
        </p:blipFill>
        <p:spPr>
          <a:xfrm>
            <a:off x="7142237" y="4077072"/>
            <a:ext cx="1851469" cy="1539032"/>
          </a:xfrm>
          <a:prstGeom prst="rect">
            <a:avLst/>
          </a:prstGeom>
        </p:spPr>
      </p:pic>
    </p:spTree>
    <p:extLst>
      <p:ext uri="{BB962C8B-B14F-4D97-AF65-F5344CB8AC3E}">
        <p14:creationId xmlns:p14="http://schemas.microsoft.com/office/powerpoint/2010/main" val="3875311448"/>
      </p:ext>
    </p:extLst>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WAN – Dynamic Routing	</a:t>
            </a:r>
          </a:p>
        </p:txBody>
      </p:sp>
      <p:sp>
        <p:nvSpPr>
          <p:cNvPr id="12" name="Content Placeholder 2"/>
          <p:cNvSpPr txBox="1">
            <a:spLocks/>
          </p:cNvSpPr>
          <p:nvPr/>
        </p:nvSpPr>
        <p:spPr>
          <a:xfrm>
            <a:off x="0" y="1484784"/>
            <a:ext cx="4788024"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Link Sate</a:t>
            </a:r>
          </a:p>
          <a:p>
            <a:pPr lvl="2">
              <a:spcBef>
                <a:spcPts val="0"/>
              </a:spcBef>
              <a:spcAft>
                <a:spcPts val="0"/>
              </a:spcAft>
            </a:pPr>
            <a:r>
              <a:rPr lang="en-GB" sz="2000" dirty="0" smtClean="0">
                <a:solidFill>
                  <a:schemeClr val="tx1"/>
                </a:solidFill>
                <a:cs typeface="Arial" pitchFamily="34" charset="0"/>
              </a:rPr>
              <a:t>Calculates based on metric</a:t>
            </a:r>
          </a:p>
          <a:p>
            <a:pPr lvl="3">
              <a:spcBef>
                <a:spcPts val="0"/>
              </a:spcBef>
              <a:spcAft>
                <a:spcPts val="0"/>
              </a:spcAft>
            </a:pPr>
            <a:r>
              <a:rPr lang="en-GB" sz="1600" dirty="0" smtClean="0">
                <a:solidFill>
                  <a:schemeClr val="tx1"/>
                </a:solidFill>
                <a:cs typeface="Arial" pitchFamily="34" charset="0"/>
              </a:rPr>
              <a:t>E.g. link speed</a:t>
            </a:r>
          </a:p>
          <a:p>
            <a:pPr lvl="2">
              <a:spcBef>
                <a:spcPts val="0"/>
              </a:spcBef>
              <a:spcAft>
                <a:spcPts val="0"/>
              </a:spcAft>
            </a:pPr>
            <a:r>
              <a:rPr lang="en-GB" sz="2000" dirty="0" smtClean="0">
                <a:solidFill>
                  <a:schemeClr val="tx1"/>
                </a:solidFill>
                <a:cs typeface="Arial" pitchFamily="34" charset="0"/>
              </a:rPr>
              <a:t>Quickly converges</a:t>
            </a:r>
          </a:p>
          <a:p>
            <a:pPr lvl="2">
              <a:spcBef>
                <a:spcPts val="0"/>
              </a:spcBef>
              <a:spcAft>
                <a:spcPts val="0"/>
              </a:spcAft>
            </a:pPr>
            <a:r>
              <a:rPr lang="en-GB" sz="2000" dirty="0" smtClean="0">
                <a:solidFill>
                  <a:schemeClr val="tx1"/>
                </a:solidFill>
                <a:cs typeface="Arial" pitchFamily="34" charset="0"/>
              </a:rPr>
              <a:t>Adapts to network changes</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Better for complex networks</a:t>
            </a:r>
          </a:p>
          <a:p>
            <a:pPr lvl="2">
              <a:spcBef>
                <a:spcPts val="0"/>
              </a:spcBef>
              <a:spcAft>
                <a:spcPts val="0"/>
              </a:spcAft>
            </a:pPr>
            <a:r>
              <a:rPr lang="en-GB" sz="2000" dirty="0" smtClean="0">
                <a:solidFill>
                  <a:schemeClr val="tx1"/>
                </a:solidFill>
                <a:cs typeface="Arial" pitchFamily="34" charset="0"/>
              </a:rPr>
              <a:t>One example Open </a:t>
            </a:r>
            <a:r>
              <a:rPr lang="en-GB" sz="2000" dirty="0">
                <a:solidFill>
                  <a:schemeClr val="tx1"/>
                </a:solidFill>
                <a:cs typeface="Arial" pitchFamily="34" charset="0"/>
              </a:rPr>
              <a:t>Shortest Path First (OSPF</a:t>
            </a:r>
            <a:r>
              <a:rPr lang="en-GB" sz="2000" dirty="0" smtClean="0">
                <a:solidFill>
                  <a:schemeClr val="tx1"/>
                </a:solidFill>
                <a:cs typeface="Arial" pitchFamily="34" charset="0"/>
              </a:rPr>
              <a:t>)</a:t>
            </a:r>
          </a:p>
          <a:p>
            <a:pPr lvl="3">
              <a:spcBef>
                <a:spcPts val="0"/>
              </a:spcBef>
              <a:spcAft>
                <a:spcPts val="0"/>
              </a:spcAft>
            </a:pPr>
            <a:r>
              <a:rPr lang="en-GB" sz="1600" dirty="0" smtClean="0">
                <a:solidFill>
                  <a:schemeClr val="tx1"/>
                </a:solidFill>
                <a:cs typeface="Arial" pitchFamily="34" charset="0"/>
              </a:rPr>
              <a:t>Uses Dijkstra’s Algorithm </a:t>
            </a:r>
            <a:endParaRPr lang="en-GB" sz="1600" dirty="0">
              <a:solidFill>
                <a:schemeClr val="tx1"/>
              </a:solidFill>
              <a:cs typeface="Arial" pitchFamily="34" charset="0"/>
            </a:endParaRPr>
          </a:p>
          <a:p>
            <a:pPr marL="630237" lvl="2" indent="0">
              <a:spcBef>
                <a:spcPts val="0"/>
              </a:spcBef>
              <a:spcAft>
                <a:spcPts val="0"/>
              </a:spcAft>
              <a:buNone/>
            </a:pPr>
            <a:endParaRPr lang="en-GB" sz="20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2">
              <a:spcBef>
                <a:spcPts val="0"/>
              </a:spcBef>
              <a:spcAft>
                <a:spcPts val="0"/>
              </a:spcAft>
            </a:pPr>
            <a:endParaRPr lang="en-GB" sz="2000" dirty="0">
              <a:solidFill>
                <a:schemeClr val="tx1"/>
              </a:solidFill>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3195" y="1344614"/>
            <a:ext cx="4070072" cy="2859782"/>
          </a:xfrm>
          <a:prstGeom prst="rect">
            <a:avLst/>
          </a:prstGeom>
        </p:spPr>
      </p:pic>
    </p:spTree>
    <p:extLst>
      <p:ext uri="{BB962C8B-B14F-4D97-AF65-F5344CB8AC3E}">
        <p14:creationId xmlns:p14="http://schemas.microsoft.com/office/powerpoint/2010/main" val="2011208424"/>
      </p:ext>
    </p:extLst>
  </p:cSld>
  <p:clrMapOvr>
    <a:masterClrMapping/>
  </p:clrMapOvr>
  <p:transition>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10</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10</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02058952"/>
      </p:ext>
    </p:extLst>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rPr>
              <a:t>Module 4 - Objectives</a:t>
            </a:r>
          </a:p>
        </p:txBody>
      </p:sp>
      <p:sp>
        <p:nvSpPr>
          <p:cNvPr id="3" name="Content Placeholder 2"/>
          <p:cNvSpPr>
            <a:spLocks noGrp="1"/>
          </p:cNvSpPr>
          <p:nvPr>
            <p:ph idx="1"/>
          </p:nvPr>
        </p:nvSpPr>
        <p:spPr>
          <a:xfrm>
            <a:off x="0" y="1484784"/>
            <a:ext cx="8820472" cy="4248472"/>
          </a:xfrm>
        </p:spPr>
        <p:txBody>
          <a:bodyPr/>
          <a:lstStyle/>
          <a:p>
            <a:pPr marL="0" indent="0">
              <a:buNone/>
              <a:defRPr/>
            </a:pPr>
            <a:r>
              <a:rPr lang="en-GB" b="1" dirty="0" smtClean="0">
                <a:solidFill>
                  <a:schemeClr val="tx1"/>
                </a:solidFill>
                <a:latin typeface="Arial" panose="020B0604020202020204" pitchFamily="34" charset="0"/>
                <a:cs typeface="Arial" panose="020B0604020202020204" pitchFamily="34" charset="0"/>
              </a:rPr>
              <a:t>Participants can:</a:t>
            </a:r>
            <a:endParaRPr lang="en-GB" b="1" dirty="0">
              <a:solidFill>
                <a:schemeClr val="tx1"/>
              </a:solidFill>
              <a:latin typeface="Arial" panose="020B0604020202020204" pitchFamily="34" charset="0"/>
              <a:cs typeface="Arial" panose="020B0604020202020204" pitchFamily="34" charset="0"/>
            </a:endParaRPr>
          </a:p>
          <a:p>
            <a:pPr lvl="1">
              <a:spcBef>
                <a:spcPts val="0"/>
              </a:spcBef>
              <a:spcAft>
                <a:spcPts val="0"/>
              </a:spcAft>
            </a:pPr>
            <a:r>
              <a:rPr lang="en-GB" sz="2400" dirty="0">
                <a:solidFill>
                  <a:schemeClr val="tx1"/>
                </a:solidFill>
                <a:cs typeface="Arial" pitchFamily="34" charset="0"/>
              </a:rPr>
              <a:t>Explain features of wide area networks (WANs) </a:t>
            </a:r>
          </a:p>
          <a:p>
            <a:pPr lvl="1">
              <a:spcBef>
                <a:spcPts val="0"/>
              </a:spcBef>
              <a:spcAft>
                <a:spcPts val="0"/>
              </a:spcAft>
            </a:pPr>
            <a:r>
              <a:rPr lang="en-GB" sz="2400" dirty="0">
                <a:solidFill>
                  <a:schemeClr val="tx1"/>
                </a:solidFill>
                <a:cs typeface="Arial" pitchFamily="34" charset="0"/>
              </a:rPr>
              <a:t>Explain switching and packet techniques used in WANs </a:t>
            </a:r>
          </a:p>
          <a:p>
            <a:pPr lvl="1">
              <a:spcBef>
                <a:spcPts val="0"/>
              </a:spcBef>
              <a:spcAft>
                <a:spcPts val="0"/>
              </a:spcAft>
            </a:pPr>
            <a:r>
              <a:rPr lang="en-GB" sz="2400" dirty="0">
                <a:solidFill>
                  <a:schemeClr val="tx1"/>
                </a:solidFill>
                <a:cs typeface="Arial" pitchFamily="34" charset="0"/>
              </a:rPr>
              <a:t>Explain how routing is achieved </a:t>
            </a:r>
          </a:p>
          <a:p>
            <a:pPr lvl="1">
              <a:spcBef>
                <a:spcPts val="0"/>
              </a:spcBef>
              <a:spcAft>
                <a:spcPts val="0"/>
              </a:spcAft>
            </a:pPr>
            <a:r>
              <a:rPr lang="en-GB" sz="2400" b="1" dirty="0">
                <a:solidFill>
                  <a:schemeClr val="tx1"/>
                </a:solidFill>
                <a:cs typeface="Arial" pitchFamily="34" charset="0"/>
              </a:rPr>
              <a:t>Discuss the methods used for data communication over PSTN</a:t>
            </a:r>
            <a:endParaRPr lang="en-GB" sz="2400" b="1" dirty="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404" y="4268058"/>
            <a:ext cx="1953597" cy="1465198"/>
          </a:xfrm>
          <a:prstGeom prst="rect">
            <a:avLst/>
          </a:prstGeom>
        </p:spPr>
      </p:pic>
    </p:spTree>
    <p:extLst>
      <p:ext uri="{BB962C8B-B14F-4D97-AF65-F5344CB8AC3E}">
        <p14:creationId xmlns:p14="http://schemas.microsoft.com/office/powerpoint/2010/main" val="3596992001"/>
      </p:ext>
    </p:extLst>
  </p:cSld>
  <p:clrMapOvr>
    <a:masterClrMapping/>
  </p:clrMapOvr>
  <p:transition>
    <p:fade thruBlk="1"/>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Public Switched Telephone network (PSTN) – </a:t>
            </a:r>
          </a:p>
          <a:p>
            <a:pPr lvl="2">
              <a:spcBef>
                <a:spcPts val="0"/>
              </a:spcBef>
              <a:spcAft>
                <a:spcPts val="0"/>
              </a:spcAft>
            </a:pPr>
            <a:r>
              <a:rPr lang="en-GB" sz="2000" dirty="0">
                <a:solidFill>
                  <a:schemeClr val="tx1"/>
                </a:solidFill>
                <a:cs typeface="Arial" pitchFamily="34" charset="0"/>
              </a:rPr>
              <a:t>Also known as Plain-Old-Telephone-Network – POTS</a:t>
            </a:r>
          </a:p>
          <a:p>
            <a:pPr lvl="2">
              <a:spcBef>
                <a:spcPts val="0"/>
              </a:spcBef>
              <a:spcAft>
                <a:spcPts val="0"/>
              </a:spcAft>
            </a:pPr>
            <a:r>
              <a:rPr lang="en-GB" sz="2000" dirty="0" smtClean="0">
                <a:solidFill>
                  <a:schemeClr val="tx1"/>
                </a:solidFill>
                <a:cs typeface="Arial" pitchFamily="34" charset="0"/>
              </a:rPr>
              <a:t>Landline </a:t>
            </a:r>
            <a:r>
              <a:rPr lang="en-GB" sz="2000" dirty="0">
                <a:solidFill>
                  <a:schemeClr val="tx1"/>
                </a:solidFill>
                <a:cs typeface="Arial" pitchFamily="34" charset="0"/>
              </a:rPr>
              <a:t>telephones</a:t>
            </a:r>
          </a:p>
          <a:p>
            <a:pPr lvl="2">
              <a:spcBef>
                <a:spcPts val="0"/>
              </a:spcBef>
              <a:spcAft>
                <a:spcPts val="0"/>
              </a:spcAft>
            </a:pPr>
            <a:r>
              <a:rPr lang="en-GB" sz="2000" dirty="0">
                <a:solidFill>
                  <a:schemeClr val="tx1"/>
                </a:solidFill>
                <a:cs typeface="Arial" pitchFamily="34" charset="0"/>
              </a:rPr>
              <a:t>Analogue (varying voltage)</a:t>
            </a:r>
          </a:p>
          <a:p>
            <a:pPr lvl="2">
              <a:spcBef>
                <a:spcPts val="0"/>
              </a:spcBef>
              <a:spcAft>
                <a:spcPts val="0"/>
              </a:spcAft>
            </a:pPr>
            <a:r>
              <a:rPr lang="en-GB" sz="2000" dirty="0">
                <a:solidFill>
                  <a:schemeClr val="tx1"/>
                </a:solidFill>
                <a:cs typeface="Arial" pitchFamily="34" charset="0"/>
              </a:rPr>
              <a:t>Computer digital (on/off)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2260384029"/>
      </p:ext>
    </p:extLst>
  </p:cSld>
  <p:clrMapOvr>
    <a:masterClrMapping/>
  </p:clrMapOvr>
  <p:transition>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Modems </a:t>
            </a:r>
          </a:p>
          <a:p>
            <a:pPr lvl="2">
              <a:spcBef>
                <a:spcPts val="0"/>
              </a:spcBef>
              <a:spcAft>
                <a:spcPts val="0"/>
              </a:spcAft>
            </a:pPr>
            <a:r>
              <a:rPr lang="en-GB" sz="2000" dirty="0">
                <a:solidFill>
                  <a:schemeClr val="tx1"/>
                </a:solidFill>
                <a:cs typeface="Arial" pitchFamily="34" charset="0"/>
              </a:rPr>
              <a:t>Modulator/Demodulator</a:t>
            </a:r>
          </a:p>
          <a:p>
            <a:pPr lvl="1">
              <a:spcBef>
                <a:spcPts val="0"/>
              </a:spcBef>
              <a:spcAft>
                <a:spcPts val="0"/>
              </a:spcAft>
            </a:pPr>
            <a:r>
              <a:rPr lang="en-GB" sz="2400" dirty="0">
                <a:solidFill>
                  <a:schemeClr val="tx1"/>
                </a:solidFill>
                <a:cs typeface="Arial" pitchFamily="34" charset="0"/>
              </a:rPr>
              <a:t>Converts signal </a:t>
            </a:r>
          </a:p>
          <a:p>
            <a:pPr lvl="2">
              <a:spcBef>
                <a:spcPts val="0"/>
              </a:spcBef>
              <a:spcAft>
                <a:spcPts val="0"/>
              </a:spcAft>
            </a:pPr>
            <a:r>
              <a:rPr lang="en-GB" sz="2000" dirty="0">
                <a:solidFill>
                  <a:schemeClr val="tx1"/>
                </a:solidFill>
                <a:cs typeface="Arial" pitchFamily="34" charset="0"/>
              </a:rPr>
              <a:t>From digital to </a:t>
            </a:r>
            <a:r>
              <a:rPr lang="en-GB" sz="2000" dirty="0" smtClean="0">
                <a:solidFill>
                  <a:schemeClr val="tx1"/>
                </a:solidFill>
                <a:cs typeface="Arial" pitchFamily="34" charset="0"/>
              </a:rPr>
              <a:t>analogue</a:t>
            </a:r>
            <a:endParaRPr lang="en-GB" sz="2000" dirty="0">
              <a:solidFill>
                <a:schemeClr val="tx1"/>
              </a:solidFill>
              <a:cs typeface="Arial" pitchFamily="34" charset="0"/>
            </a:endParaRPr>
          </a:p>
          <a:p>
            <a:pPr lvl="2">
              <a:spcBef>
                <a:spcPts val="0"/>
              </a:spcBef>
              <a:spcAft>
                <a:spcPts val="0"/>
              </a:spcAft>
            </a:pPr>
            <a:r>
              <a:rPr lang="en-GB" sz="2000" dirty="0">
                <a:solidFill>
                  <a:schemeClr val="tx1"/>
                </a:solidFill>
                <a:cs typeface="Arial" pitchFamily="34" charset="0"/>
              </a:rPr>
              <a:t>Transmits over PSTN</a:t>
            </a:r>
          </a:p>
          <a:p>
            <a:pPr lvl="2">
              <a:spcBef>
                <a:spcPts val="0"/>
              </a:spcBef>
              <a:spcAft>
                <a:spcPts val="0"/>
              </a:spcAft>
            </a:pPr>
            <a:r>
              <a:rPr lang="en-GB" sz="2000" dirty="0">
                <a:solidFill>
                  <a:schemeClr val="tx1"/>
                </a:solidFill>
                <a:cs typeface="Arial" pitchFamily="34" charset="0"/>
              </a:rPr>
              <a:t>From analogue to digital</a:t>
            </a:r>
          </a:p>
          <a:p>
            <a:pPr lvl="2">
              <a:spcBef>
                <a:spcPts val="0"/>
              </a:spcBef>
              <a:spcAft>
                <a:spcPts val="0"/>
              </a:spcAft>
            </a:pPr>
            <a:endParaRPr lang="en-GB" dirty="0">
              <a:solidFill>
                <a:schemeClr val="tx1"/>
              </a:solidFill>
              <a:cs typeface="Arial"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3250191978"/>
      </p:ext>
    </p:extLst>
  </p:cSld>
  <p:clrMapOvr>
    <a:masterClrMapping/>
  </p:clrMapOvr>
  <p:transition>
    <p:fade thruBlk="1"/>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0"/>
              </a:spcBef>
              <a:spcAft>
                <a:spcPts val="0"/>
              </a:spcAft>
            </a:pPr>
            <a:r>
              <a:rPr lang="en-GB" sz="2400" dirty="0">
                <a:solidFill>
                  <a:schemeClr val="tx1"/>
                </a:solidFill>
                <a:cs typeface="Arial" pitchFamily="34" charset="0"/>
              </a:rPr>
              <a:t>Encoding methods</a:t>
            </a:r>
          </a:p>
          <a:p>
            <a:pPr lvl="2">
              <a:spcBef>
                <a:spcPts val="0"/>
              </a:spcBef>
              <a:spcAft>
                <a:spcPts val="0"/>
              </a:spcAft>
            </a:pPr>
            <a:r>
              <a:rPr lang="en-GB" dirty="0">
                <a:solidFill>
                  <a:schemeClr val="tx1"/>
                </a:solidFill>
                <a:cs typeface="Arial" pitchFamily="34" charset="0"/>
              </a:rPr>
              <a:t>Amplitude Shift Keying (ASK)</a:t>
            </a:r>
          </a:p>
          <a:p>
            <a:pPr lvl="2">
              <a:spcBef>
                <a:spcPts val="0"/>
              </a:spcBef>
              <a:spcAft>
                <a:spcPts val="0"/>
              </a:spcAft>
            </a:pPr>
            <a:r>
              <a:rPr lang="en-GB" dirty="0">
                <a:solidFill>
                  <a:schemeClr val="tx1"/>
                </a:solidFill>
                <a:cs typeface="Arial" pitchFamily="34" charset="0"/>
              </a:rPr>
              <a:t>Phase Shift Keying (PSK)</a:t>
            </a:r>
          </a:p>
          <a:p>
            <a:pPr lvl="2">
              <a:spcBef>
                <a:spcPts val="0"/>
              </a:spcBef>
              <a:spcAft>
                <a:spcPts val="0"/>
              </a:spcAft>
            </a:pPr>
            <a:r>
              <a:rPr lang="en-GB" dirty="0">
                <a:solidFill>
                  <a:schemeClr val="tx1"/>
                </a:solidFill>
                <a:cs typeface="Arial" pitchFamily="34" charset="0"/>
              </a:rPr>
              <a:t>Frequency Shift Keying (FSK)</a:t>
            </a:r>
          </a:p>
          <a:p>
            <a:pPr lvl="2">
              <a:spcBef>
                <a:spcPts val="0"/>
              </a:spcBef>
              <a:spcAft>
                <a:spcPts val="0"/>
              </a:spcAft>
            </a:pPr>
            <a:r>
              <a:rPr lang="en-GB" dirty="0">
                <a:solidFill>
                  <a:schemeClr val="tx1"/>
                </a:solidFill>
                <a:cs typeface="Arial" pitchFamily="34" charset="0"/>
              </a:rPr>
              <a:t>Quadratic Phase Shift (QPSK)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9021"/>
            <a:ext cx="9144000" cy="1933277"/>
          </a:xfrm>
          <a:prstGeom prst="rect">
            <a:avLst/>
          </a:prstGeom>
        </p:spPr>
      </p:pic>
      <p:sp>
        <p:nvSpPr>
          <p:cNvPr id="5" name="TextBox 4"/>
          <p:cNvSpPr txBox="1"/>
          <p:nvPr/>
        </p:nvSpPr>
        <p:spPr>
          <a:xfrm>
            <a:off x="2411888" y="4869161"/>
            <a:ext cx="780983" cy="307777"/>
          </a:xfrm>
          <a:prstGeom prst="rect">
            <a:avLst/>
          </a:prstGeom>
          <a:noFill/>
        </p:spPr>
        <p:txBody>
          <a:bodyPr wrap="none" rtlCol="0">
            <a:spAutoFit/>
          </a:bodyPr>
          <a:lstStyle/>
          <a:p>
            <a:r>
              <a:rPr lang="en-GB" dirty="0"/>
              <a:t>Modem</a:t>
            </a:r>
          </a:p>
        </p:txBody>
      </p:sp>
      <p:sp>
        <p:nvSpPr>
          <p:cNvPr id="8" name="TextBox 7"/>
          <p:cNvSpPr txBox="1"/>
          <p:nvPr/>
        </p:nvSpPr>
        <p:spPr>
          <a:xfrm>
            <a:off x="5849891" y="4975652"/>
            <a:ext cx="780983" cy="307777"/>
          </a:xfrm>
          <a:prstGeom prst="rect">
            <a:avLst/>
          </a:prstGeom>
          <a:noFill/>
        </p:spPr>
        <p:txBody>
          <a:bodyPr wrap="none" rtlCol="0">
            <a:spAutoFit/>
          </a:bodyPr>
          <a:lstStyle/>
          <a:p>
            <a:r>
              <a:rPr lang="en-GB" dirty="0"/>
              <a:t>Modem</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601" y="3695039"/>
            <a:ext cx="1315495" cy="1625628"/>
          </a:xfrm>
          <a:prstGeom prst="rect">
            <a:avLst/>
          </a:prstGeom>
        </p:spPr>
      </p:pic>
    </p:spTree>
    <p:extLst>
      <p:ext uri="{BB962C8B-B14F-4D97-AF65-F5344CB8AC3E}">
        <p14:creationId xmlns:p14="http://schemas.microsoft.com/office/powerpoint/2010/main" val="4078448285"/>
      </p:ext>
    </p:extLst>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Amplitude Shift Keying (ASK)</a:t>
            </a:r>
          </a:p>
          <a:p>
            <a:pPr lvl="3">
              <a:spcBef>
                <a:spcPts val="0"/>
              </a:spcBef>
              <a:spcAft>
                <a:spcPts val="0"/>
              </a:spcAft>
            </a:pPr>
            <a:r>
              <a:rPr lang="en-GB" dirty="0">
                <a:solidFill>
                  <a:schemeClr val="tx1"/>
                </a:solidFill>
                <a:cs typeface="Arial" pitchFamily="34" charset="0"/>
              </a:rPr>
              <a:t>1 – Represented by sine wave</a:t>
            </a:r>
          </a:p>
          <a:p>
            <a:pPr lvl="3">
              <a:spcBef>
                <a:spcPts val="0"/>
              </a:spcBef>
              <a:spcAft>
                <a:spcPts val="0"/>
              </a:spcAft>
            </a:pPr>
            <a:r>
              <a:rPr lang="en-GB" dirty="0">
                <a:solidFill>
                  <a:schemeClr val="tx1"/>
                </a:solidFill>
                <a:cs typeface="Arial" pitchFamily="34" charset="0"/>
              </a:rPr>
              <a:t>0 – No voltage</a:t>
            </a:r>
          </a:p>
          <a:p>
            <a:pPr lvl="3">
              <a:spcBef>
                <a:spcPts val="0"/>
              </a:spcBef>
              <a:spcAft>
                <a:spcPts val="0"/>
              </a:spcAft>
            </a:pPr>
            <a:r>
              <a:rPr lang="en-GB" dirty="0">
                <a:solidFill>
                  <a:schemeClr val="tx1"/>
                </a:solidFill>
                <a:cs typeface="Arial" pitchFamily="34" charset="0"/>
              </a:rPr>
              <a:t>Can also be two waves of different heights</a:t>
            </a:r>
          </a:p>
        </p:txBody>
      </p:sp>
      <p:graphicFrame>
        <p:nvGraphicFramePr>
          <p:cNvPr id="13" name="Chart 12"/>
          <p:cNvGraphicFramePr>
            <a:graphicFrameLocks/>
          </p:cNvGraphicFramePr>
          <p:nvPr>
            <p:extLst/>
          </p:nvPr>
        </p:nvGraphicFramePr>
        <p:xfrm>
          <a:off x="0" y="3573017"/>
          <a:ext cx="9144000" cy="2160241"/>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23928"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7328726" y="2901134"/>
            <a:ext cx="1791816" cy="707886"/>
          </a:xfrm>
          <a:prstGeom prst="rect">
            <a:avLst/>
          </a:prstGeom>
          <a:noFill/>
        </p:spPr>
        <p:txBody>
          <a:bodyPr wrap="square" rtlCol="0">
            <a:spAutoFit/>
          </a:bodyPr>
          <a:lstStyle/>
          <a:p>
            <a:r>
              <a:rPr lang="en-GB" sz="4000" dirty="0"/>
              <a:t>1</a:t>
            </a:r>
          </a:p>
        </p:txBody>
      </p:sp>
    </p:spTree>
    <p:extLst>
      <p:ext uri="{BB962C8B-B14F-4D97-AF65-F5344CB8AC3E}">
        <p14:creationId xmlns:p14="http://schemas.microsoft.com/office/powerpoint/2010/main" val="485044147"/>
      </p:ext>
    </p:extLst>
  </p:cSld>
  <p:clrMapOvr>
    <a:masterClrMapping/>
  </p:clrMapOvr>
  <p:transition>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Frequency Shift Keying (FSK)</a:t>
            </a:r>
          </a:p>
          <a:p>
            <a:pPr lvl="3">
              <a:spcBef>
                <a:spcPts val="0"/>
              </a:spcBef>
              <a:spcAft>
                <a:spcPts val="0"/>
              </a:spcAft>
            </a:pPr>
            <a:r>
              <a:rPr lang="en-GB" dirty="0">
                <a:solidFill>
                  <a:schemeClr val="tx1"/>
                </a:solidFill>
                <a:cs typeface="Arial" pitchFamily="34" charset="0"/>
              </a:rPr>
              <a:t>1 – High frequency </a:t>
            </a:r>
          </a:p>
          <a:p>
            <a:pPr lvl="3">
              <a:spcBef>
                <a:spcPts val="0"/>
              </a:spcBef>
              <a:spcAft>
                <a:spcPts val="0"/>
              </a:spcAft>
            </a:pPr>
            <a:r>
              <a:rPr lang="en-GB" dirty="0">
                <a:solidFill>
                  <a:schemeClr val="tx1"/>
                </a:solidFill>
                <a:cs typeface="Arial" pitchFamily="34" charset="0"/>
              </a:rPr>
              <a:t>0 – Low frequency</a:t>
            </a:r>
          </a:p>
        </p:txBody>
      </p:sp>
      <p:sp>
        <p:nvSpPr>
          <p:cNvPr id="4" name="TextBox 3"/>
          <p:cNvSpPr txBox="1"/>
          <p:nvPr/>
        </p:nvSpPr>
        <p:spPr>
          <a:xfrm>
            <a:off x="1259632" y="2901423"/>
            <a:ext cx="144016" cy="707886"/>
          </a:xfrm>
          <a:prstGeom prst="rect">
            <a:avLst/>
          </a:prstGeom>
          <a:noFill/>
        </p:spPr>
        <p:txBody>
          <a:bodyPr wrap="square" rtlCol="0">
            <a:spAutoFit/>
          </a:bodyPr>
          <a:lstStyle/>
          <a:p>
            <a:r>
              <a:rPr lang="en-GB" sz="4000" dirty="0"/>
              <a:t>1</a:t>
            </a:r>
          </a:p>
        </p:txBody>
      </p:sp>
      <p:sp>
        <p:nvSpPr>
          <p:cNvPr id="14" name="TextBox 13"/>
          <p:cNvSpPr txBox="1"/>
          <p:nvPr/>
        </p:nvSpPr>
        <p:spPr>
          <a:xfrm>
            <a:off x="3995936" y="2901423"/>
            <a:ext cx="1791816" cy="707886"/>
          </a:xfrm>
          <a:prstGeom prst="rect">
            <a:avLst/>
          </a:prstGeom>
          <a:noFill/>
        </p:spPr>
        <p:txBody>
          <a:bodyPr wrap="square" rtlCol="0">
            <a:spAutoFit/>
          </a:bodyPr>
          <a:lstStyle/>
          <a:p>
            <a:r>
              <a:rPr lang="en-GB" sz="4000" dirty="0"/>
              <a:t>0</a:t>
            </a:r>
          </a:p>
        </p:txBody>
      </p:sp>
      <p:sp>
        <p:nvSpPr>
          <p:cNvPr id="15" name="TextBox 14"/>
          <p:cNvSpPr txBox="1"/>
          <p:nvPr/>
        </p:nvSpPr>
        <p:spPr>
          <a:xfrm>
            <a:off x="6804248" y="2901423"/>
            <a:ext cx="1791816" cy="707886"/>
          </a:xfrm>
          <a:prstGeom prst="rect">
            <a:avLst/>
          </a:prstGeom>
          <a:noFill/>
        </p:spPr>
        <p:txBody>
          <a:bodyPr wrap="square" rtlCol="0">
            <a:spAutoFit/>
          </a:bodyPr>
          <a:lstStyle/>
          <a:p>
            <a:r>
              <a:rPr lang="en-GB" sz="4000" dirty="0"/>
              <a:t>1</a:t>
            </a:r>
          </a:p>
        </p:txBody>
      </p:sp>
      <p:graphicFrame>
        <p:nvGraphicFramePr>
          <p:cNvPr id="9" name="Chart 8"/>
          <p:cNvGraphicFramePr>
            <a:graphicFrameLocks/>
          </p:cNvGraphicFramePr>
          <p:nvPr>
            <p:extLst/>
          </p:nvPr>
        </p:nvGraphicFramePr>
        <p:xfrm>
          <a:off x="695603" y="3673729"/>
          <a:ext cx="1894811" cy="20058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nvPr>
        </p:nvGraphicFramePr>
        <p:xfrm>
          <a:off x="2555776" y="3692636"/>
          <a:ext cx="3602182" cy="20092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nvPr>
        </p:nvGraphicFramePr>
        <p:xfrm>
          <a:off x="6175278" y="3673729"/>
          <a:ext cx="1894811" cy="2005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34758112"/>
      </p:ext>
    </p:extLst>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30778"/>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Phase Shift Keying (PSK)</a:t>
            </a:r>
          </a:p>
          <a:p>
            <a:pPr lvl="3">
              <a:spcBef>
                <a:spcPts val="0"/>
              </a:spcBef>
              <a:spcAft>
                <a:spcPts val="0"/>
              </a:spcAft>
            </a:pPr>
            <a:r>
              <a:rPr lang="en-GB" dirty="0">
                <a:solidFill>
                  <a:schemeClr val="tx1"/>
                </a:solidFill>
                <a:cs typeface="Arial" pitchFamily="34" charset="0"/>
              </a:rPr>
              <a:t>1 – One phase (180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-360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0 – Second Phase (0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-180</a:t>
            </a:r>
            <a:r>
              <a:rPr lang="en-GB" dirty="0">
                <a:solidFill>
                  <a:schemeClr val="tx1"/>
                </a:solidFill>
                <a:latin typeface="NSimSun" panose="02010609030101010101" pitchFamily="49" charset="-122"/>
                <a:ea typeface="NSimSun" panose="02010609030101010101" pitchFamily="49" charset="-122"/>
                <a:cs typeface="Arial" pitchFamily="34" charset="0"/>
              </a:rPr>
              <a:t>º</a:t>
            </a:r>
            <a:r>
              <a:rPr lang="en-GB" dirty="0">
                <a:solidFill>
                  <a:schemeClr val="tx1"/>
                </a:solidFill>
                <a:cs typeface="Arial" pitchFamily="34" charset="0"/>
              </a:rPr>
              <a:t>)</a:t>
            </a:r>
          </a:p>
          <a:p>
            <a:pPr lvl="3">
              <a:spcBef>
                <a:spcPts val="0"/>
              </a:spcBef>
              <a:spcAft>
                <a:spcPts val="0"/>
              </a:spcAft>
            </a:pPr>
            <a:r>
              <a:rPr lang="en-GB" dirty="0">
                <a:solidFill>
                  <a:schemeClr val="tx1"/>
                </a:solidFill>
                <a:cs typeface="Arial" pitchFamily="34" charset="0"/>
              </a:rPr>
              <a:t>Sine wave moved left 1/2</a:t>
            </a:r>
          </a:p>
        </p:txBody>
      </p:sp>
      <p:sp>
        <p:nvSpPr>
          <p:cNvPr id="15" name="TextBox 14"/>
          <p:cNvSpPr txBox="1"/>
          <p:nvPr/>
        </p:nvSpPr>
        <p:spPr>
          <a:xfrm>
            <a:off x="1488013" y="2636912"/>
            <a:ext cx="453276" cy="707886"/>
          </a:xfrm>
          <a:prstGeom prst="rect">
            <a:avLst/>
          </a:prstGeom>
          <a:noFill/>
        </p:spPr>
        <p:txBody>
          <a:bodyPr wrap="square" rtlCol="0">
            <a:spAutoFit/>
          </a:bodyPr>
          <a:lstStyle/>
          <a:p>
            <a:r>
              <a:rPr lang="en-GB" sz="4000" dirty="0"/>
              <a:t>1</a:t>
            </a:r>
          </a:p>
        </p:txBody>
      </p:sp>
      <p:sp>
        <p:nvSpPr>
          <p:cNvPr id="21" name="TextBox 20"/>
          <p:cNvSpPr txBox="1"/>
          <p:nvPr/>
        </p:nvSpPr>
        <p:spPr>
          <a:xfrm>
            <a:off x="2928459" y="2636912"/>
            <a:ext cx="453276" cy="707886"/>
          </a:xfrm>
          <a:prstGeom prst="rect">
            <a:avLst/>
          </a:prstGeom>
          <a:noFill/>
        </p:spPr>
        <p:txBody>
          <a:bodyPr wrap="square" rtlCol="0">
            <a:spAutoFit/>
          </a:bodyPr>
          <a:lstStyle/>
          <a:p>
            <a:r>
              <a:rPr lang="en-GB" sz="4000" dirty="0"/>
              <a:t>0</a:t>
            </a:r>
          </a:p>
        </p:txBody>
      </p:sp>
      <p:sp>
        <p:nvSpPr>
          <p:cNvPr id="22" name="TextBox 21"/>
          <p:cNvSpPr txBox="1"/>
          <p:nvPr/>
        </p:nvSpPr>
        <p:spPr>
          <a:xfrm>
            <a:off x="4419772" y="2636912"/>
            <a:ext cx="453276" cy="707886"/>
          </a:xfrm>
          <a:prstGeom prst="rect">
            <a:avLst/>
          </a:prstGeom>
          <a:noFill/>
        </p:spPr>
        <p:txBody>
          <a:bodyPr wrap="square" rtlCol="0">
            <a:spAutoFit/>
          </a:bodyPr>
          <a:lstStyle/>
          <a:p>
            <a:r>
              <a:rPr lang="en-GB" sz="4000" dirty="0"/>
              <a:t>0</a:t>
            </a:r>
          </a:p>
        </p:txBody>
      </p:sp>
      <p:sp>
        <p:nvSpPr>
          <p:cNvPr id="23" name="TextBox 22"/>
          <p:cNvSpPr txBox="1"/>
          <p:nvPr/>
        </p:nvSpPr>
        <p:spPr>
          <a:xfrm>
            <a:off x="5817985" y="2636912"/>
            <a:ext cx="453276" cy="707886"/>
          </a:xfrm>
          <a:prstGeom prst="rect">
            <a:avLst/>
          </a:prstGeom>
          <a:noFill/>
        </p:spPr>
        <p:txBody>
          <a:bodyPr wrap="square" rtlCol="0">
            <a:spAutoFit/>
          </a:bodyPr>
          <a:lstStyle/>
          <a:p>
            <a:r>
              <a:rPr lang="en-GB" sz="4000" dirty="0"/>
              <a:t>1</a:t>
            </a:r>
          </a:p>
        </p:txBody>
      </p:sp>
      <p:pic>
        <p:nvPicPr>
          <p:cNvPr id="25" name="Picture 24"/>
          <p:cNvPicPr>
            <a:picLocks noChangeAspect="1"/>
          </p:cNvPicPr>
          <p:nvPr/>
        </p:nvPicPr>
        <p:blipFill>
          <a:blip r:embed="rId3"/>
          <a:stretch>
            <a:fillRect/>
          </a:stretch>
        </p:blipFill>
        <p:spPr>
          <a:xfrm>
            <a:off x="971600" y="4077072"/>
            <a:ext cx="5544616" cy="1602178"/>
          </a:xfrm>
          <a:prstGeom prst="rect">
            <a:avLst/>
          </a:prstGeom>
        </p:spPr>
      </p:pic>
      <p:cxnSp>
        <p:nvCxnSpPr>
          <p:cNvPr id="27" name="Straight Connector 26"/>
          <p:cNvCxnSpPr/>
          <p:nvPr/>
        </p:nvCxnSpPr>
        <p:spPr>
          <a:xfrm>
            <a:off x="971600"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95736" y="2990855"/>
            <a:ext cx="0"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742842" y="2990855"/>
            <a:ext cx="1066"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257143" y="3023810"/>
            <a:ext cx="72008"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13576" y="2990855"/>
            <a:ext cx="2641" cy="278145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129081"/>
      </p:ext>
    </p:extLst>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spcBef>
                <a:spcPts val="0"/>
              </a:spcBef>
              <a:spcAft>
                <a:spcPts val="0"/>
              </a:spcAft>
            </a:pPr>
            <a:r>
              <a:rPr lang="en-GB" sz="2400" dirty="0">
                <a:solidFill>
                  <a:schemeClr val="tx1"/>
                </a:solidFill>
                <a:cs typeface="Arial" pitchFamily="34" charset="0"/>
              </a:rPr>
              <a:t>Data communication over PSTN</a:t>
            </a:r>
            <a:endParaRPr lang="en-GB" sz="2400" dirty="0">
              <a:cs typeface="Arial" pitchFamily="34" charset="0"/>
            </a:endParaRPr>
          </a:p>
        </p:txBody>
      </p:sp>
      <p:sp>
        <p:nvSpPr>
          <p:cNvPr id="12" name="Content Placeholder 2"/>
          <p:cNvSpPr txBox="1">
            <a:spLocks/>
          </p:cNvSpPr>
          <p:nvPr/>
        </p:nvSpPr>
        <p:spPr>
          <a:xfrm>
            <a:off x="0" y="1484784"/>
            <a:ext cx="9144000" cy="4248472"/>
          </a:xfrm>
          <a:prstGeom prst="rect">
            <a:avLst/>
          </a:prstGeom>
        </p:spPr>
        <p:txBody>
          <a:bodyPr/>
          <a:lstStyle>
            <a:lvl1pPr marL="342900" indent="-342900" algn="l" defTabSz="914400" rtl="0" eaLnBrk="1" latinLnBrk="0" hangingPunct="1">
              <a:spcBef>
                <a:spcPts val="600"/>
              </a:spcBef>
              <a:spcAft>
                <a:spcPts val="600"/>
              </a:spcAft>
              <a:buFont typeface="Arial" panose="020B0604020202020204" pitchFamily="34" charset="0"/>
              <a:buChar char="•"/>
              <a:defRPr sz="2400" kern="1200">
                <a:solidFill>
                  <a:srgbClr val="00539F"/>
                </a:solidFill>
                <a:latin typeface="+mn-lt"/>
                <a:ea typeface="+mn-ea"/>
                <a:cs typeface="+mn-cs"/>
              </a:defRPr>
            </a:lvl1pPr>
            <a:lvl2pPr marL="725487" indent="-457200" algn="l" defTabSz="914400" rtl="0" eaLnBrk="1" latinLnBrk="0" hangingPunct="1">
              <a:spcBef>
                <a:spcPts val="600"/>
              </a:spcBef>
              <a:spcAft>
                <a:spcPts val="600"/>
              </a:spcAft>
              <a:buFont typeface="Wingdings" pitchFamily="2" charset="2"/>
              <a:buChar char="§"/>
              <a:defRPr sz="2800" kern="1200">
                <a:solidFill>
                  <a:srgbClr val="00539F"/>
                </a:solidFill>
                <a:latin typeface="+mn-lt"/>
                <a:ea typeface="+mn-ea"/>
                <a:cs typeface="+mn-cs"/>
              </a:defRPr>
            </a:lvl2pPr>
            <a:lvl3pPr marL="973137" indent="-342900" algn="l" defTabSz="914400" rtl="0" eaLnBrk="1" latinLnBrk="0" hangingPunct="1">
              <a:spcBef>
                <a:spcPts val="600"/>
              </a:spcBef>
              <a:spcAft>
                <a:spcPts val="600"/>
              </a:spcAft>
              <a:buFont typeface="Wingdings" pitchFamily="2" charset="2"/>
              <a:buChar char="§"/>
              <a:defRPr sz="2400" kern="1200">
                <a:solidFill>
                  <a:srgbClr val="00539F"/>
                </a:solidFill>
                <a:latin typeface="+mn-lt"/>
                <a:ea typeface="+mn-ea"/>
                <a:cs typeface="+mn-cs"/>
              </a:defRPr>
            </a:lvl3pPr>
            <a:lvl4pPr marL="1414462"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4pPr>
            <a:lvl5pPr marL="1778000" indent="-342900" algn="l" defTabSz="914400" rtl="0" eaLnBrk="1" latinLnBrk="0" hangingPunct="1">
              <a:spcBef>
                <a:spcPts val="600"/>
              </a:spcBef>
              <a:spcAft>
                <a:spcPts val="600"/>
              </a:spcAft>
              <a:buFont typeface="Wingdings" pitchFamily="2" charset="2"/>
              <a:buChar char="§"/>
              <a:defRPr sz="2000" kern="1200">
                <a:solidFill>
                  <a:srgbClr val="00539F"/>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spcBef>
                <a:spcPts val="0"/>
              </a:spcBef>
              <a:spcAft>
                <a:spcPts val="0"/>
              </a:spcAft>
            </a:pPr>
            <a:r>
              <a:rPr lang="en-GB" dirty="0">
                <a:solidFill>
                  <a:schemeClr val="tx1"/>
                </a:solidFill>
                <a:cs typeface="Arial" pitchFamily="34" charset="0"/>
              </a:rPr>
              <a:t>Quadratic shift keying (QPSK )</a:t>
            </a:r>
          </a:p>
          <a:p>
            <a:pPr lvl="3">
              <a:spcBef>
                <a:spcPts val="0"/>
              </a:spcBef>
              <a:spcAft>
                <a:spcPts val="0"/>
              </a:spcAft>
            </a:pPr>
            <a:r>
              <a:rPr lang="en-GB" dirty="0">
                <a:solidFill>
                  <a:schemeClr val="tx1"/>
                </a:solidFill>
                <a:cs typeface="Arial" pitchFamily="34" charset="0"/>
              </a:rPr>
              <a:t>Phase shifted by 90</a:t>
            </a:r>
            <a:r>
              <a:rPr lang="en-GB" dirty="0">
                <a:solidFill>
                  <a:schemeClr val="tx1"/>
                </a:solidFill>
                <a:latin typeface="NSimSun" panose="02010609030101010101" pitchFamily="49" charset="-122"/>
                <a:ea typeface="NSimSun" panose="02010609030101010101" pitchFamily="49" charset="-122"/>
                <a:cs typeface="Arial" pitchFamily="34" charset="0"/>
              </a:rPr>
              <a:t>º (</a:t>
            </a:r>
            <a:r>
              <a:rPr lang="en-GB" dirty="0">
                <a:solidFill>
                  <a:schemeClr val="tx1"/>
                </a:solidFill>
                <a:cs typeface="Arial" pitchFamily="34" charset="0"/>
              </a:rPr>
              <a:t>Right 1/2 wavelength)</a:t>
            </a:r>
          </a:p>
          <a:p>
            <a:pPr lvl="3">
              <a:spcBef>
                <a:spcPts val="0"/>
              </a:spcBef>
              <a:spcAft>
                <a:spcPts val="0"/>
              </a:spcAft>
            </a:pPr>
            <a:r>
              <a:rPr lang="en-GB" dirty="0">
                <a:solidFill>
                  <a:schemeClr val="tx1"/>
                </a:solidFill>
                <a:cs typeface="Arial" pitchFamily="34" charset="0"/>
              </a:rPr>
              <a:t>Two cycles represent two bits</a:t>
            </a:r>
          </a:p>
          <a:p>
            <a:pPr lvl="3">
              <a:spcBef>
                <a:spcPts val="0"/>
              </a:spcBef>
              <a:spcAft>
                <a:spcPts val="0"/>
              </a:spcAft>
            </a:pPr>
            <a:r>
              <a:rPr lang="en-GB" dirty="0">
                <a:solidFill>
                  <a:schemeClr val="tx1"/>
                </a:solidFill>
                <a:cs typeface="Arial" pitchFamily="34" charset="0"/>
              </a:rPr>
              <a:t>More efficient </a:t>
            </a:r>
          </a:p>
        </p:txBody>
      </p:sp>
      <p:graphicFrame>
        <p:nvGraphicFramePr>
          <p:cNvPr id="8" name="Chart 7"/>
          <p:cNvGraphicFramePr>
            <a:graphicFrameLocks/>
          </p:cNvGraphicFramePr>
          <p:nvPr>
            <p:extLst>
              <p:ext uri="{D42A27DB-BD31-4B8C-83A1-F6EECF244321}">
                <p14:modId xmlns:p14="http://schemas.microsoft.com/office/powerpoint/2010/main" val="3282932285"/>
              </p:ext>
            </p:extLst>
          </p:nvPr>
        </p:nvGraphicFramePr>
        <p:xfrm>
          <a:off x="775602" y="4521622"/>
          <a:ext cx="1588610" cy="17368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2652851463"/>
              </p:ext>
            </p:extLst>
          </p:nvPr>
        </p:nvGraphicFramePr>
        <p:xfrm>
          <a:off x="3762419" y="4519504"/>
          <a:ext cx="1619162" cy="1731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611337367"/>
              </p:ext>
            </p:extLst>
          </p:nvPr>
        </p:nvGraphicFramePr>
        <p:xfrm>
          <a:off x="2272178" y="4564069"/>
          <a:ext cx="1606941" cy="16866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3492621368"/>
              </p:ext>
            </p:extLst>
          </p:nvPr>
        </p:nvGraphicFramePr>
        <p:xfrm>
          <a:off x="5325062" y="4513865"/>
          <a:ext cx="1735252" cy="1725612"/>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p:cNvSpPr txBox="1"/>
          <p:nvPr/>
        </p:nvSpPr>
        <p:spPr>
          <a:xfrm>
            <a:off x="1133674" y="3240629"/>
            <a:ext cx="994599" cy="707886"/>
          </a:xfrm>
          <a:prstGeom prst="rect">
            <a:avLst/>
          </a:prstGeom>
          <a:noFill/>
        </p:spPr>
        <p:txBody>
          <a:bodyPr wrap="square" rtlCol="0">
            <a:spAutoFit/>
          </a:bodyPr>
          <a:lstStyle/>
          <a:p>
            <a:r>
              <a:rPr lang="en-GB" sz="4000" dirty="0"/>
              <a:t>00</a:t>
            </a:r>
          </a:p>
        </p:txBody>
      </p:sp>
      <p:sp>
        <p:nvSpPr>
          <p:cNvPr id="19" name="TextBox 18"/>
          <p:cNvSpPr txBox="1"/>
          <p:nvPr/>
        </p:nvSpPr>
        <p:spPr>
          <a:xfrm>
            <a:off x="2521296" y="3240629"/>
            <a:ext cx="976590" cy="707886"/>
          </a:xfrm>
          <a:prstGeom prst="rect">
            <a:avLst/>
          </a:prstGeom>
          <a:noFill/>
        </p:spPr>
        <p:txBody>
          <a:bodyPr wrap="square" rtlCol="0">
            <a:spAutoFit/>
          </a:bodyPr>
          <a:lstStyle/>
          <a:p>
            <a:r>
              <a:rPr lang="en-GB" sz="4000" dirty="0" smtClean="0"/>
              <a:t>01</a:t>
            </a:r>
            <a:endParaRPr lang="en-GB" sz="4000" dirty="0"/>
          </a:p>
        </p:txBody>
      </p:sp>
      <p:sp>
        <p:nvSpPr>
          <p:cNvPr id="20" name="TextBox 19"/>
          <p:cNvSpPr txBox="1"/>
          <p:nvPr/>
        </p:nvSpPr>
        <p:spPr>
          <a:xfrm>
            <a:off x="4211960" y="3198183"/>
            <a:ext cx="962206" cy="707886"/>
          </a:xfrm>
          <a:prstGeom prst="rect">
            <a:avLst/>
          </a:prstGeom>
          <a:noFill/>
        </p:spPr>
        <p:txBody>
          <a:bodyPr wrap="square" rtlCol="0">
            <a:spAutoFit/>
          </a:bodyPr>
          <a:lstStyle/>
          <a:p>
            <a:r>
              <a:rPr lang="en-GB" sz="4000" dirty="0" smtClean="0"/>
              <a:t>1</a:t>
            </a:r>
            <a:r>
              <a:rPr lang="en-GB" sz="4000" dirty="0"/>
              <a:t>0</a:t>
            </a:r>
          </a:p>
        </p:txBody>
      </p:sp>
      <p:sp>
        <p:nvSpPr>
          <p:cNvPr id="21" name="TextBox 20"/>
          <p:cNvSpPr txBox="1"/>
          <p:nvPr/>
        </p:nvSpPr>
        <p:spPr>
          <a:xfrm>
            <a:off x="5832648" y="3276248"/>
            <a:ext cx="720080" cy="707886"/>
          </a:xfrm>
          <a:prstGeom prst="rect">
            <a:avLst/>
          </a:prstGeom>
          <a:noFill/>
        </p:spPr>
        <p:txBody>
          <a:bodyPr wrap="square" rtlCol="0">
            <a:spAutoFit/>
          </a:bodyPr>
          <a:lstStyle/>
          <a:p>
            <a:r>
              <a:rPr lang="en-GB" sz="4000" dirty="0"/>
              <a:t>11</a:t>
            </a:r>
          </a:p>
        </p:txBody>
      </p:sp>
    </p:spTree>
    <p:extLst>
      <p:ext uri="{BB962C8B-B14F-4D97-AF65-F5344CB8AC3E}">
        <p14:creationId xmlns:p14="http://schemas.microsoft.com/office/powerpoint/2010/main" val="600687757"/>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200" dirty="0">
                <a:solidFill>
                  <a:schemeClr val="tx1"/>
                </a:solidFill>
                <a:latin typeface="Arial" panose="020B0604020202020204" pitchFamily="34" charset="0"/>
              </a:rPr>
              <a:t>Activity – Assignment Question 1 </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1</a:t>
            </a: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3889683814"/>
      </p:ext>
    </p:extLst>
  </p:cSld>
  <p:clrMapOvr>
    <a:masterClrMapping/>
  </p:clrMapOvr>
  <p:transition>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solidFill>
                  <a:schemeClr val="tx1"/>
                </a:solidFill>
                <a:latin typeface="Arial" panose="020B0604020202020204" pitchFamily="34" charset="0"/>
              </a:rPr>
              <a:t>Activity – Assignment Question </a:t>
            </a:r>
            <a:r>
              <a:rPr lang="en-GB" sz="3200" dirty="0" smtClean="0">
                <a:solidFill>
                  <a:schemeClr val="tx1"/>
                </a:solidFill>
                <a:latin typeface="Arial" panose="020B0604020202020204" pitchFamily="34" charset="0"/>
              </a:rPr>
              <a:t>11</a:t>
            </a:r>
            <a:endParaRPr lang="en-GB" sz="3200" dirty="0">
              <a:solidFill>
                <a:schemeClr val="tx1"/>
              </a:solidFill>
            </a:endParaRPr>
          </a:p>
        </p:txBody>
      </p:sp>
      <p:sp>
        <p:nvSpPr>
          <p:cNvPr id="3" name="Content Placeholder 2"/>
          <p:cNvSpPr>
            <a:spLocks noGrp="1"/>
          </p:cNvSpPr>
          <p:nvPr>
            <p:ph idx="1"/>
          </p:nvPr>
        </p:nvSpPr>
        <p:spPr/>
        <p:txBody>
          <a:bodyPr/>
          <a:lstStyle/>
          <a:p>
            <a:pPr lvl="1">
              <a:spcBef>
                <a:spcPts val="0"/>
              </a:spcBef>
              <a:spcAft>
                <a:spcPts val="0"/>
              </a:spcAft>
            </a:pPr>
            <a:r>
              <a:rPr lang="en-GB" sz="2400" dirty="0">
                <a:solidFill>
                  <a:schemeClr val="tx1"/>
                </a:solidFill>
                <a:cs typeface="Arial" pitchFamily="34" charset="0"/>
              </a:rPr>
              <a:t>Complete question </a:t>
            </a:r>
            <a:r>
              <a:rPr lang="en-GB" sz="2400" dirty="0" smtClean="0">
                <a:solidFill>
                  <a:schemeClr val="tx1"/>
                </a:solidFill>
                <a:cs typeface="Arial" pitchFamily="34" charset="0"/>
              </a:rPr>
              <a:t>11</a:t>
            </a: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a:p>
            <a:pPr lvl="1">
              <a:spcBef>
                <a:spcPts val="0"/>
              </a:spcBef>
              <a:spcAft>
                <a:spcPts val="0"/>
              </a:spcAft>
            </a:pPr>
            <a:endParaRPr lang="en-GB" sz="2400" dirty="0">
              <a:solidFill>
                <a:schemeClr val="tx1"/>
              </a:solidFill>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3312" y="3881586"/>
            <a:ext cx="2520688" cy="1851670"/>
          </a:xfrm>
          <a:prstGeom prst="rect">
            <a:avLst/>
          </a:prstGeom>
        </p:spPr>
      </p:pic>
    </p:spTree>
    <p:extLst>
      <p:ext uri="{BB962C8B-B14F-4D97-AF65-F5344CB8AC3E}">
        <p14:creationId xmlns:p14="http://schemas.microsoft.com/office/powerpoint/2010/main" val="4130325000"/>
      </p:ext>
    </p:extLst>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Slide update&amp;quot;&quot;/&gt;&lt;property id=&quot;20307&quot; value=&quot;452&quot;/&gt;&lt;/object&gt;&lt;object type=&quot;3&quot; unique_id=&quot;32728&quot;&gt;&lt;property id=&quot;20148&quot; value=&quot;5&quot;/&gt;&lt;property id=&quot;20300&quot; value=&quot;Slide 2 - &amp;quot;Data communication networks  &amp;quot;&quot;/&gt;&lt;property id=&quot;20307&quot; value=&quot;453&quot;/&gt;&lt;/object&gt;&lt;object type=&quot;3&quot; unique_id=&quot;32729&quot;&gt;&lt;property id=&quot;20148&quot; value=&quot;5&quot;/&gt;&lt;property id=&quot;20300&quot; value=&quot;Slide 3 - &amp;quot;Data communication networks  &amp;quot;&quot;/&gt;&lt;property id=&quot;20307&quot; value=&quot;454&quot;/&gt;&lt;/object&gt;&lt;object type=&quot;3&quot; unique_id=&quot;32730&quot;&gt;&lt;property id=&quot;20148&quot; value=&quot;5&quot;/&gt;&lt;property id=&quot;20300&quot; value=&quot;Slide 4 - &amp;quot;Data communication networks  &amp;quot;&quot;/&gt;&lt;property id=&quot;20307&quot; value=&quot;455&quot;/&gt;&lt;/object&gt;&lt;object type=&quot;3&quot; unique_id=&quot;32731&quot;&gt;&lt;property id=&quot;20148&quot; value=&quot;5&quot;/&gt;&lt;property id=&quot;20300&quot; value=&quot;Slide 5 - &amp;quot;Data communication networks  &amp;quot;&quot;/&gt;&lt;property id=&quot;20307&quot; value=&quot;456&quot;/&gt;&lt;/object&gt;&lt;object type=&quot;3&quot; unique_id=&quot;32732&quot;&gt;&lt;property id=&quot;20148&quot; value=&quot;5&quot;/&gt;&lt;property id=&quot;20300&quot; value=&quot;Slide 6 - &amp;quot;Data communication networks  &amp;quot;&quot;/&gt;&lt;property id=&quot;20307&quot; value=&quot;457&quot;/&gt;&lt;/object&gt;&lt;object type=&quot;3&quot; unique_id=&quot;32733&quot;&gt;&lt;property id=&quot;20148&quot; value=&quot;5&quot;/&gt;&lt;property id=&quot;20300&quot; value=&quot;Slide 7 - &amp;quot;Data communication networks  &amp;quot;&quot;/&gt;&lt;property id=&quot;20307&quot; value=&quot;458&quot;/&gt;&lt;/object&gt;&lt;object type=&quot;3&quot; unique_id=&quot;32734&quot;&gt;&lt;property id=&quot;20148&quot; value=&quot;5&quot;/&gt;&lt;property id=&quot;20300&quot; value=&quot;Slide 8 - &amp;quot;Data communication networks  &amp;quot;&quot;/&gt;&lt;property id=&quot;20307&quot; value=&quot;459&quot;/&gt;&lt;/object&gt;&lt;object type=&quot;3&quot; unique_id=&quot;32735&quot;&gt;&lt;property id=&quot;20148&quot; value=&quot;5&quot;/&gt;&lt;property id=&quot;20300&quot; value=&quot;Slide 9 - &amp;quot;Activity – Assignment Question 1 &amp;quot;&quot;/&gt;&lt;property id=&quot;20307&quot; value=&quot;460&quot;/&gt;&lt;/object&gt;&lt;object type=&quot;3&quot; unique_id=&quot;32736&quot;&gt;&lt;property id=&quot;20148&quot; value=&quot;5&quot;/&gt;&lt;property id=&quot;20300&quot; value=&quot;Slide 10 - &amp;quot;Objectives&amp;quot;&quot;/&gt;&lt;property id=&quot;20307&quot; value=&quot;461&quot;/&gt;&lt;/object&gt;&lt;object type=&quot;3&quot; unique_id=&quot;32737&quot;&gt;&lt;property id=&quot;20148&quot; value=&quot;5&quot;/&gt;&lt;property id=&quot;20300&quot; value=&quot;Slide 11 - &amp;quot;Data transmission methods&amp;quot;&quot;/&gt;&lt;property id=&quot;20307&quot; value=&quot;462&quot;/&gt;&lt;/object&gt;&lt;object type=&quot;3&quot; unique_id=&quot;32738&quot;&gt;&lt;property id=&quot;20148&quot; value=&quot;5&quot;/&gt;&lt;property id=&quot;20300&quot; value=&quot;Slide 12 - &amp;quot;Data transmission methods – Transmission&amp;quot;&quot;/&gt;&lt;property id=&quot;20307&quot; value=&quot;463&quot;/&gt;&lt;/object&gt;&lt;object type=&quot;3&quot; unique_id=&quot;32739&quot;&gt;&lt;property id=&quot;20148&quot; value=&quot;5&quot;/&gt;&lt;property id=&quot;20300&quot; value=&quot;Slide 13 - &amp;quot;Data transmission methods – Transmission&amp;quot;&quot;/&gt;&lt;property id=&quot;20307&quot; value=&quot;464&quot;/&gt;&lt;/object&gt;&lt;object type=&quot;3&quot; unique_id=&quot;32740&quot;&gt;&lt;property id=&quot;20148&quot; value=&quot;5&quot;/&gt;&lt;property id=&quot;20300&quot; value=&quot;Slide 14 - &amp;quot;Data transmission methods – Transmission&amp;quot;&quot;/&gt;&lt;property id=&quot;20307&quot; value=&quot;465&quot;/&gt;&lt;/object&gt;&lt;object type=&quot;3&quot; unique_id=&quot;32741&quot;&gt;&lt;property id=&quot;20148&quot; value=&quot;5&quot;/&gt;&lt;property id=&quot;20300&quot; value=&quot;Slide 15 - &amp;quot;Data transmission methods&amp;quot;&quot;/&gt;&lt;property id=&quot;20307&quot; value=&quot;466&quot;/&gt;&lt;/object&gt;&lt;object type=&quot;3&quot; unique_id=&quot;32742&quot;&gt;&lt;property id=&quot;20148&quot; value=&quot;5&quot;/&gt;&lt;property id=&quot;20300&quot; value=&quot;Slide 16 - &amp;quot;Data transmission methods&amp;quot;&quot;/&gt;&lt;property id=&quot;20307&quot; value=&quot;467&quot;/&gt;&lt;/object&gt;&lt;object type=&quot;3&quot; unique_id=&quot;32743&quot;&gt;&lt;property id=&quot;20148&quot; value=&quot;5&quot;/&gt;&lt;property id=&quot;20300&quot; value=&quot;Slide 17 - &amp;quot;Data transmission methods&amp;quot;&quot;/&gt;&lt;property id=&quot;20307&quot; value=&quot;468&quot;/&gt;&lt;/object&gt;&lt;object type=&quot;3&quot; unique_id=&quot;32744&quot;&gt;&lt;property id=&quot;20148&quot; value=&quot;5&quot;/&gt;&lt;property id=&quot;20300&quot; value=&quot;Slide 18 - &amp;quot;Data transmission methods&amp;quot;&quot;/&gt;&lt;property id=&quot;20307&quot; value=&quot;469&quot;/&gt;&lt;/object&gt;&lt;object type=&quot;3&quot; unique_id=&quot;32745&quot;&gt;&lt;property id=&quot;20148&quot; value=&quot;5&quot;/&gt;&lt;property id=&quot;20300&quot; value=&quot;Slide 19 - &amp;quot;Data transmission methods&amp;quot;&quot;/&gt;&lt;property id=&quot;20307&quot; value=&quot;470&quot;/&gt;&lt;/object&gt;&lt;object type=&quot;3&quot; unique_id=&quot;32746&quot;&gt;&lt;property id=&quot;20148&quot; value=&quot;5&quot;/&gt;&lt;property id=&quot;20300&quot; value=&quot;Slide 20 - &amp;quot;Data transmission methods&amp;quot;&quot;/&gt;&lt;property id=&quot;20307&quot; value=&quot;471&quot;/&gt;&lt;/object&gt;&lt;object type=&quot;3&quot; unique_id=&quot;32747&quot;&gt;&lt;property id=&quot;20148&quot; value=&quot;5&quot;/&gt;&lt;property id=&quot;20300&quot; value=&quot;Slide 21 - &amp;quot;Data transmission methods &amp;quot;&quot;/&gt;&lt;property id=&quot;20307&quot; value=&quot;472&quot;/&gt;&lt;/object&gt;&lt;object type=&quot;3&quot; unique_id=&quot;32748&quot;&gt;&lt;property id=&quot;20148&quot; value=&quot;5&quot;/&gt;&lt;property id=&quot;20300&quot; value=&quot;Slide 22 - &amp;quot;Data transmission methods &amp;quot;&quot;/&gt;&lt;property id=&quot;20307&quot; value=&quot;473&quot;/&gt;&lt;/object&gt;&lt;object type=&quot;3&quot; unique_id=&quot;32749&quot;&gt;&lt;property id=&quot;20148&quot; value=&quot;5&quot;/&gt;&lt;property id=&quot;20300&quot; value=&quot;Slide 23 - &amp;quot;Activity – Assignment Question 2 &amp;quot;&quot;/&gt;&lt;property id=&quot;20307&quot; value=&quot;476&quot;/&gt;&lt;/object&gt;&lt;object type=&quot;3&quot; unique_id=&quot;33347&quot;&gt;&lt;property id=&quot;20148&quot; value=&quot;5&quot;/&gt;&lt;property id=&quot;20300&quot; value=&quot;Slide 24 - &amp;quot;Objectives&amp;quot;&quot;/&gt;&lt;property id=&quot;20307&quot; value=&quot;477&quot;/&gt;&lt;/object&gt;&lt;object type=&quot;3&quot; unique_id=&quot;33348&quot;&gt;&lt;property id=&quot;20148&quot; value=&quot;5&quot;/&gt;&lt;property id=&quot;20300&quot; value=&quot;Slide 25 - &amp;quot;Asynchronous and synchronous transmission &amp;quot;&quot;/&gt;&lt;property id=&quot;20307&quot; value=&quot;478&quot;/&gt;&lt;/object&gt;&lt;object type=&quot;3&quot; unique_id=&quot;33349&quot;&gt;&lt;property id=&quot;20148&quot; value=&quot;5&quot;/&gt;&lt;property id=&quot;20300&quot; value=&quot;Slide 26 - &amp;quot;Asynchronous and synchronous transmission &amp;quot;&quot;/&gt;&lt;property id=&quot;20307&quot; value=&quot;479&quot;/&gt;&lt;/object&gt;&lt;object type=&quot;3&quot; unique_id=&quot;33350&quot;&gt;&lt;property id=&quot;20148&quot; value=&quot;5&quot;/&gt;&lt;property id=&quot;20300&quot; value=&quot;Slide 27 - &amp;quot;Asynchronous and synchronous transmission &amp;quot;&quot;/&gt;&lt;property id=&quot;20307&quot; value=&quot;480&quot;/&gt;&lt;/object&gt;&lt;object type=&quot;3&quot; unique_id=&quot;33351&quot;&gt;&lt;property id=&quot;20148&quot; value=&quot;5&quot;/&gt;&lt;property id=&quot;20300&quot; value=&quot;Slide 29 - &amp;quot;Module 2 - Objectives&amp;quot;&quot;/&gt;&lt;property id=&quot;20307&quot; value=&quot;481&quot;/&gt;&lt;/object&gt;&lt;object type=&quot;3&quot; unique_id=&quot;33352&quot;&gt;&lt;property id=&quot;20148&quot; value=&quot;5&quot;/&gt;&lt;property id=&quot;20300&quot; value=&quot;Slide 30 - &amp;quot;Discuss strategies for controlling errors - detection&amp;quot;&quot;/&gt;&lt;property id=&quot;20307&quot; value=&quot;482&quot;/&gt;&lt;/object&gt;&lt;object type=&quot;3&quot; unique_id=&quot;33353&quot;&gt;&lt;property id=&quot;20148&quot; value=&quot;5&quot;/&gt;&lt;property id=&quot;20300&quot; value=&quot;Slide 31 - &amp;quot;Discuss strategies for controlling errors - detection&amp;quot;&quot;/&gt;&lt;property id=&quot;20307&quot; value=&quot;483&quot;/&gt;&lt;/object&gt;&lt;object type=&quot;3&quot; unique_id=&quot;33354&quot;&gt;&lt;property id=&quot;20148&quot; value=&quot;5&quot;/&gt;&lt;property id=&quot;20300&quot; value=&quot;Slide 32 - &amp;quot;Discuss strategies for controlling errors - detection&amp;quot;&quot;/&gt;&lt;property id=&quot;20307&quot; value=&quot;484&quot;/&gt;&lt;/object&gt;&lt;object type=&quot;3&quot; unique_id=&quot;33355&quot;&gt;&lt;property id=&quot;20148&quot; value=&quot;5&quot;/&gt;&lt;property id=&quot;20300&quot; value=&quot;Slide 33 - &amp;quot;Discuss strategies for controlling errors - detection&amp;quot;&quot;/&gt;&lt;property id=&quot;20307&quot; value=&quot;485&quot;/&gt;&lt;/object&gt;&lt;object type=&quot;3&quot; unique_id=&quot;33356&quot;&gt;&lt;property id=&quot;20148&quot; value=&quot;5&quot;/&gt;&lt;property id=&quot;20300&quot; value=&quot;Slide 34 - &amp;quot;Discuss strategies for controlling errors - detection&amp;quot;&quot;/&gt;&lt;property id=&quot;20307&quot; value=&quot;486&quot;/&gt;&lt;/object&gt;&lt;object type=&quot;3&quot; unique_id=&quot;33357&quot;&gt;&lt;property id=&quot;20148&quot; value=&quot;5&quot;/&gt;&lt;property id=&quot;20300&quot; value=&quot;Slide 36 - &amp;quot;Automatic Repeat Request (ARQ)&amp;quot;&quot;/&gt;&lt;property id=&quot;20307&quot; value=&quot;487&quot;/&gt;&lt;/object&gt;&lt;object type=&quot;3&quot; unique_id=&quot;33358&quot;&gt;&lt;property id=&quot;20148&quot; value=&quot;5&quot;/&gt;&lt;property id=&quot;20300&quot; value=&quot;Slide 37 - &amp;quot;Stop and Wait (idle) Automatic Repeat Request&amp;quot;&quot;/&gt;&lt;property id=&quot;20307&quot; value=&quot;488&quot;/&gt;&lt;/object&gt;&lt;object type=&quot;3&quot; unique_id=&quot;33359&quot;&gt;&lt;property id=&quot;20148&quot; value=&quot;5&quot;/&gt;&lt;property id=&quot;20300&quot; value=&quot;Slide 38 - &amp;quot;Continuous Automatic Repeat Request&amp;quot;&quot;/&gt;&lt;property id=&quot;20307&quot; value=&quot;489&quot;/&gt;&lt;/object&gt;&lt;object type=&quot;3&quot; unique_id=&quot;33360&quot;&gt;&lt;property id=&quot;20148&quot; value=&quot;5&quot;/&gt;&lt;property id=&quot;20300&quot; value=&quot;Slide 39 - &amp;quot;Forward Error Correction&amp;quot;&quot;/&gt;&lt;property id=&quot;20307&quot; value=&quot;490&quot;/&gt;&lt;/object&gt;&lt;object type=&quot;3&quot; unique_id=&quot;33361&quot;&gt;&lt;property id=&quot;20148&quot; value=&quot;5&quot;/&gt;&lt;property id=&quot;20300&quot; value=&quot;Slide 40 - &amp;quot;Activity – Assignment Question 5&amp;quot;&quot;/&gt;&lt;property id=&quot;20307&quot; value=&quot;492&quot;/&gt;&lt;/object&gt;&lt;object type=&quot;3&quot; unique_id=&quot;34318&quot;&gt;&lt;property id=&quot;20148&quot; value=&quot;5&quot;/&gt;&lt;property id=&quot;20300&quot; value=&quot;Slide 28 - &amp;quot;Activity – Assignment Question 3&amp;quot;&quot;/&gt;&lt;property id=&quot;20307&quot; value=&quot;509&quot;/&gt;&lt;/object&gt;&lt;object type=&quot;3&quot; unique_id=&quot;34319&quot;&gt;&lt;property id=&quot;20148&quot; value=&quot;5&quot;/&gt;&lt;property id=&quot;20300&quot; value=&quot;Slide 35 - &amp;quot;Activity – Assignment Question 4&amp;quot;&quot;/&gt;&lt;property id=&quot;20307&quot; value=&quot;510&quot;/&gt;&lt;/object&gt;&lt;object type=&quot;3&quot; unique_id=&quot;34320&quot;&gt;&lt;property id=&quot;20148&quot; value=&quot;5&quot;/&gt;&lt;property id=&quot;20300&quot; value=&quot;Slide 41 - &amp;quot;Objectives&amp;quot;&quot;/&gt;&lt;property id=&quot;20307&quot; value=&quot;493&quot;/&gt;&lt;/object&gt;&lt;object type=&quot;3&quot; unique_id=&quot;34321&quot;&gt;&lt;property id=&quot;20148&quot; value=&quot;5&quot;/&gt;&lt;property id=&quot;20300&quot; value=&quot;Slide 42 - &amp;quot;Media access control&amp;quot;&quot;/&gt;&lt;property id=&quot;20307&quot; value=&quot;494&quot;/&gt;&lt;/object&gt;&lt;object type=&quot;3&quot; unique_id=&quot;34322&quot;&gt;&lt;property id=&quot;20148&quot; value=&quot;5&quot;/&gt;&lt;property id=&quot;20300&quot; value=&quot;Slide 43 - &amp;quot;Media access control&amp;quot;&quot;/&gt;&lt;property id=&quot;20307&quot; value=&quot;495&quot;/&gt;&lt;/object&gt;&lt;object type=&quot;3&quot; unique_id=&quot;34323&quot;&gt;&lt;property id=&quot;20148&quot; value=&quot;5&quot;/&gt;&lt;property id=&quot;20300&quot; value=&quot;Slide 44 - &amp;quot;Media access control – Round Robin &amp;quot;&quot;/&gt;&lt;property id=&quot;20307&quot; value=&quot;496&quot;/&gt;&lt;/object&gt;&lt;object type=&quot;3&quot; unique_id=&quot;34324&quot;&gt;&lt;property id=&quot;20148&quot; value=&quot;5&quot;/&gt;&lt;property id=&quot;20300&quot; value=&quot;Slide 45 - &amp;quot;Media access control – Round Robin &amp;quot;&quot;/&gt;&lt;property id=&quot;20307&quot; value=&quot;497&quot;/&gt;&lt;/object&gt;&lt;object type=&quot;3&quot; unique_id=&quot;34325&quot;&gt;&lt;property id=&quot;20148&quot; value=&quot;5&quot;/&gt;&lt;property id=&quot;20300&quot; value=&quot;Slide 46 - &amp;quot;Media access control – Contention&amp;quot;&quot;/&gt;&lt;property id=&quot;20307&quot; value=&quot;498&quot;/&gt;&lt;/object&gt;&lt;object type=&quot;3&quot; unique_id=&quot;34326&quot;&gt;&lt;property id=&quot;20148&quot; value=&quot;5&quot;/&gt;&lt;property id=&quot;20300&quot; value=&quot;Slide 47 - &amp;quot;Media access control – Aloha&amp;quot;&quot;/&gt;&lt;property id=&quot;20307&quot; value=&quot;499&quot;/&gt;&lt;/object&gt;&lt;object type=&quot;3&quot; unique_id=&quot;34327&quot;&gt;&lt;property id=&quot;20148&quot; value=&quot;5&quot;/&gt;&lt;property id=&quot;20300&quot; value=&quot;Slide 48 - &amp;quot;Media access control – Aloha&amp;quot;&quot;/&gt;&lt;property id=&quot;20307&quot; value=&quot;500&quot;/&gt;&lt;/object&gt;&lt;object type=&quot;3&quot; unique_id=&quot;34328&quot;&gt;&lt;property id=&quot;20148&quot; value=&quot;5&quot;/&gt;&lt;property id=&quot;20300&quot; value=&quot;Slide 49 - &amp;quot;Media access control – Aloha&amp;quot;&quot;/&gt;&lt;property id=&quot;20307&quot; value=&quot;501&quot;/&gt;&lt;/object&gt;&lt;object type=&quot;3&quot; unique_id=&quot;34329&quot;&gt;&lt;property id=&quot;20148&quot; value=&quot;5&quot;/&gt;&lt;property id=&quot;20300&quot; value=&quot;Slide 50 - &amp;quot;Media access control – Slotted Aloha&amp;quot;&quot;/&gt;&lt;property id=&quot;20307&quot; value=&quot;502&quot;/&gt;&lt;/object&gt;&lt;object type=&quot;3&quot; unique_id=&quot;34330&quot;&gt;&lt;property id=&quot;20148&quot; value=&quot;5&quot;/&gt;&lt;property id=&quot;20300&quot; value=&quot;Slide 51 - &amp;quot;Media access control – Carrier Sense Multiple Access/CD &amp;quot;&quot;/&gt;&lt;property id=&quot;20307&quot; value=&quot;503&quot;/&gt;&lt;/object&gt;&lt;object type=&quot;3&quot; unique_id=&quot;34331&quot;&gt;&lt;property id=&quot;20148&quot; value=&quot;5&quot;/&gt;&lt;property id=&quot;20300&quot; value=&quot;Slide 52 - &amp;quot;Media access control – Carrier Sense Multiple Access/CA&amp;quot;&quot;/&gt;&lt;property id=&quot;20307&quot; value=&quot;504&quot;/&gt;&lt;/object&gt;&lt;object type=&quot;3&quot; unique_id=&quot;34332&quot;&gt;&lt;property id=&quot;20148&quot; value=&quot;5&quot;/&gt;&lt;property id=&quot;20300&quot; value=&quot;Slide 53 - &amp;quot;Media access control – Carrier Sense Multiple Access/CA&amp;quot;&quot;/&gt;&lt;property id=&quot;20307&quot; value=&quot;505&quot;/&gt;&lt;/object&gt;&lt;object type=&quot;3&quot; unique_id=&quot;34333&quot;&gt;&lt;property id=&quot;20148&quot; value=&quot;5&quot;/&gt;&lt;property id=&quot;20300&quot; value=&quot;Slide 54 - &amp;quot;Media access control – Carrier Sense Multiple Access/CA&amp;quot;&quot;/&gt;&lt;property id=&quot;20307&quot; value=&quot;506&quot;/&gt;&lt;/object&gt;&lt;object type=&quot;3&quot; unique_id=&quot;34334&quot;&gt;&lt;property id=&quot;20148&quot; value=&quot;5&quot;/&gt;&lt;property id=&quot;20300&quot; value=&quot;Slide 55 - &amp;quot;Media access control – Carrier Sense Multiple Access/CA&amp;quot;&quot;/&gt;&lt;property id=&quot;20307&quot; value=&quot;507&quot;/&gt;&lt;/object&gt;&lt;object type=&quot;3&quot; unique_id=&quot;34335&quot;&gt;&lt;property id=&quot;20148&quot; value=&quot;5&quot;/&gt;&lt;property id=&quot;20300&quot; value=&quot;Slide 56 - &amp;quot;Media access control – Carrier Sense Multiple Access/CA &amp;quot;&quot;/&gt;&lt;property id=&quot;20307&quot; value=&quot;508&quot;/&gt;&lt;/object&gt;&lt;object type=&quot;3&quot; unique_id=&quot;34336&quot;&gt;&lt;property id=&quot;20148&quot; value=&quot;5&quot;/&gt;&lt;property id=&quot;20300&quot; value=&quot;Slide 57 - &amp;quot;Activity – Assignment Question 6&amp;quot;&quot;/&gt;&lt;property id=&quot;20307&quot; value=&quot;511&quot;/&gt;&lt;/object&gt;&lt;object type=&quot;3&quot; unique_id=&quot;37526&quot;&gt;&lt;property id=&quot;20148&quot; value=&quot;5&quot;/&gt;&lt;property id=&quot;20300&quot; value=&quot;Slide 58 - &amp;quot;Objectives&amp;quot;&quot;/&gt;&lt;property id=&quot;20307&quot; value=&quot;514&quot;/&gt;&lt;/object&gt;&lt;object type=&quot;3&quot; unique_id=&quot;37527&quot;&gt;&lt;property id=&quot;20148&quot; value=&quot;5&quot;/&gt;&lt;property id=&quot;20300&quot; value=&quot;Slide 59 - &amp;quot;Objectives&amp;quot;&quot;/&gt;&lt;property id=&quot;20307&quot; value=&quot;551&quot;/&gt;&lt;/object&gt;&lt;object type=&quot;3&quot; unique_id=&quot;37529&quot;&gt;&lt;property id=&quot;20148&quot; value=&quot;5&quot;/&gt;&lt;property id=&quot;20300&quot; value=&quot;Slide 70 - &amp;quot;WAN – Circuit switched Networks&amp;quot;&quot;/&gt;&lt;property id=&quot;20307&quot; value=&quot;515&quot;/&gt;&lt;/object&gt;&lt;object type=&quot;3&quot; unique_id=&quot;37532&quot;&gt;&lt;property id=&quot;20148&quot; value=&quot;5&quot;/&gt;&lt;property id=&quot;20300&quot; value=&quot;Slide 73 - &amp;quot;WAN – Packet Switched Networks - Datagram&amp;quot;&quot;/&gt;&lt;property id=&quot;20307&quot; value=&quot;518&quot;/&gt;&lt;/object&gt;&lt;object type=&quot;3&quot; unique_id=&quot;37536&quot;&gt;&lt;property id=&quot;20148&quot; value=&quot;5&quot;/&gt;&lt;property id=&quot;20300&quot; value=&quot;Slide 75 - &amp;quot;Module 4 - Objectives&amp;quot;&quot;/&gt;&lt;property id=&quot;20307&quot; value=&quot;522&quot;/&gt;&lt;/object&gt;&lt;object type=&quot;3&quot; unique_id=&quot;37542&quot;&gt;&lt;property id=&quot;20148&quot; value=&quot;5&quot;/&gt;&lt;property id=&quot;20300&quot; value=&quot;Slide 76 - &amp;quot;WAN – Routing – Algorithms&amp;quot;&quot;/&gt;&lt;property id=&quot;20307&quot; value=&quot;528&quot;/&gt;&lt;/object&gt;&lt;object type=&quot;3&quot; unique_id=&quot;37543&quot;&gt;&lt;property id=&quot;20148&quot; value=&quot;5&quot;/&gt;&lt;property id=&quot;20300&quot; value=&quot;Slide 77 - &amp;quot;WAN – Routing – Static&amp;quot;&quot;/&gt;&lt;property id=&quot;20307&quot; value=&quot;529&quot;/&gt;&lt;/object&gt;&lt;object type=&quot;3&quot; unique_id=&quot;37544&quot;&gt;&lt;property id=&quot;20148&quot; value=&quot;5&quot;/&gt;&lt;property id=&quot;20300&quot; value=&quot;Slide 78 - &amp;quot;WAN – Routing – Static&amp;quot;&quot;/&gt;&lt;property id=&quot;20307&quot; value=&quot;530&quot;/&gt;&lt;/object&gt;&lt;object type=&quot;3&quot; unique_id=&quot;37545&quot;&gt;&lt;property id=&quot;20148&quot; value=&quot;5&quot;/&gt;&lt;property id=&quot;20300&quot; value=&quot;Slide 79 - &amp;quot;WAN – Dynamic Routing (distance vector)&amp;quot;&quot;/&gt;&lt;property id=&quot;20307&quot; value=&quot;531&quot;/&gt;&lt;/object&gt;&lt;object type=&quot;3&quot; unique_id=&quot;37547&quot;&gt;&lt;property id=&quot;20148&quot; value=&quot;5&quot;/&gt;&lt;property id=&quot;20300&quot; value=&quot;Slide 80 - &amp;quot;WAN – Dynamic Routing&amp;amp;#x09;&amp;quot;&quot;/&gt;&lt;property id=&quot;20307&quot; value=&quot;533&quot;/&gt;&lt;/object&gt;&lt;object type=&quot;3&quot; unique_id=&quot;37551&quot;&gt;&lt;property id=&quot;20148&quot; value=&quot;5&quot;/&gt;&lt;property id=&quot;20300&quot; value=&quot;Slide 82 - &amp;quot;Module 4 - Objectives&amp;quot;&quot;/&gt;&lt;property id=&quot;20307&quot; value=&quot;537&quot;/&gt;&lt;/object&gt;&lt;object type=&quot;3&quot; unique_id=&quot;37552&quot;&gt;&lt;property id=&quot;20148&quot; value=&quot;5&quot;/&gt;&lt;property id=&quot;20300&quot; value=&quot;Slide 83 - &amp;quot;Data communication over PSTN&amp;quot;&quot;/&gt;&lt;property id=&quot;20307&quot; value=&quot;538&quot;/&gt;&lt;/object&gt;&lt;object type=&quot;3&quot; unique_id=&quot;37553&quot;&gt;&lt;property id=&quot;20148&quot; value=&quot;5&quot;/&gt;&lt;property id=&quot;20300&quot; value=&quot;Slide 84 - &amp;quot;Data communication over PSTN&amp;quot;&quot;/&gt;&lt;property id=&quot;20307&quot; value=&quot;539&quot;/&gt;&lt;/object&gt;&lt;object type=&quot;3&quot; unique_id=&quot;37554&quot;&gt;&lt;property id=&quot;20148&quot; value=&quot;5&quot;/&gt;&lt;property id=&quot;20300&quot; value=&quot;Slide 85 - &amp;quot;Data communication over PSTN&amp;quot;&quot;/&gt;&lt;property id=&quot;20307&quot; value=&quot;540&quot;/&gt;&lt;/object&gt;&lt;object type=&quot;3&quot; unique_id=&quot;37555&quot;&gt;&lt;property id=&quot;20148&quot; value=&quot;5&quot;/&gt;&lt;property id=&quot;20300&quot; value=&quot;Slide 86 - &amp;quot;Data communication over PSTN&amp;quot;&quot;/&gt;&lt;property id=&quot;20307&quot; value=&quot;541&quot;/&gt;&lt;/object&gt;&lt;object type=&quot;3&quot; unique_id=&quot;37556&quot;&gt;&lt;property id=&quot;20148&quot; value=&quot;5&quot;/&gt;&lt;property id=&quot;20300&quot; value=&quot;Slide 87 - &amp;quot;Data communication over PSTN&amp;quot;&quot;/&gt;&lt;property id=&quot;20307&quot; value=&quot;542&quot;/&gt;&lt;/object&gt;&lt;object type=&quot;3&quot; unique_id=&quot;37557&quot;&gt;&lt;property id=&quot;20148&quot; value=&quot;5&quot;/&gt;&lt;property id=&quot;20300&quot; value=&quot;Slide 88 - &amp;quot;Data communication over PSTN&amp;quot;&quot;/&gt;&lt;property id=&quot;20307&quot; value=&quot;543&quot;/&gt;&lt;/object&gt;&lt;object type=&quot;3&quot; unique_id=&quot;37558&quot;&gt;&lt;property id=&quot;20148&quot; value=&quot;5&quot;/&gt;&lt;property id=&quot;20300&quot; value=&quot;Slide 89 - &amp;quot;Data communication over PSTN&amp;quot;&quot;/&gt;&lt;property id=&quot;20307&quot; value=&quot;544&quot;/&gt;&lt;/object&gt;&lt;object type=&quot;3&quot; unique_id=&quot;38159&quot;&gt;&lt;property id=&quot;20148&quot; value=&quot;5&quot;/&gt;&lt;property id=&quot;20300&quot; value=&quot;Slide 60 - &amp;quot;WAN Topologies – Point-to-point&amp;quot;&quot;/&gt;&lt;property id=&quot;20307&quot; value=&quot;553&quot;/&gt;&lt;/object&gt;&lt;object type=&quot;3&quot; unique_id=&quot;38160&quot;&gt;&lt;property id=&quot;20148&quot; value=&quot;5&quot;/&gt;&lt;property id=&quot;20300&quot; value=&quot;Slide 61 - &amp;quot;WAN Topologies – Hub and spoke&amp;quot;&quot;/&gt;&lt;property id=&quot;20307&quot; value=&quot;554&quot;/&gt;&lt;/object&gt;&lt;object type=&quot;3&quot; unique_id=&quot;38161&quot;&gt;&lt;property id=&quot;20148&quot; value=&quot;5&quot;/&gt;&lt;property id=&quot;20300&quot; value=&quot;Slide 62 - &amp;quot;WAN Topologies – Full Mesh&amp;quot;&quot;/&gt;&lt;property id=&quot;20307&quot; value=&quot;555&quot;/&gt;&lt;/object&gt;&lt;object type=&quot;3&quot; unique_id=&quot;38162&quot;&gt;&lt;property id=&quot;20148&quot; value=&quot;5&quot;/&gt;&lt;property id=&quot;20300&quot; value=&quot;Slide 63 - &amp;quot;WAN Topologies – Partial Mesh&amp;quot;&quot;/&gt;&lt;property id=&quot;20307&quot; value=&quot;556&quot;/&gt;&lt;/object&gt;&lt;object type=&quot;3&quot; unique_id=&quot;38804&quot;&gt;&lt;property id=&quot;20148&quot; value=&quot;5&quot;/&gt;&lt;property id=&quot;20300&quot; value=&quot;Slide 65 - &amp;quot;Public Data Networks – Packet Switched Data Network&amp;quot;&quot;/&gt;&lt;property id=&quot;20307&quot; value=&quot;558&quot;/&gt;&lt;/object&gt;&lt;object type=&quot;3&quot; unique_id=&quot;38805&quot;&gt;&lt;property id=&quot;20148&quot; value=&quot;5&quot;/&gt;&lt;property id=&quot;20300&quot; value=&quot;Slide 69 - &amp;quot;Switching and packet techniques &amp;quot;&quot;/&gt;&lt;property id=&quot;20307&quot; value=&quot;557&quot;/&gt;&lt;/object&gt;&lt;object type=&quot;3&quot; unique_id=&quot;39222&quot;&gt;&lt;property id=&quot;20148&quot; value=&quot;5&quot;/&gt;&lt;property id=&quot;20300&quot; value=&quot;Slide 66 - &amp;quot;Public Data Networks – Packet Switched Data Network&amp;quot;&quot;/&gt;&lt;property id=&quot;20307&quot; value=&quot;559&quot;/&gt;&lt;/object&gt;&lt;object type=&quot;3&quot; unique_id=&quot;39959&quot;&gt;&lt;property id=&quot;20148&quot; value=&quot;5&quot;/&gt;&lt;property id=&quot;20300&quot; value=&quot;Slide 64 - &amp;quot;Activity – Assignment Question 7&amp;quot;&quot;/&gt;&lt;property id=&quot;20307&quot; value=&quot;561&quot;/&gt;&lt;/object&gt;&lt;object type=&quot;3&quot; unique_id=&quot;39960&quot;&gt;&lt;property id=&quot;20148&quot; value=&quot;5&quot;/&gt;&lt;property id=&quot;20300&quot; value=&quot;Slide 68 - &amp;quot;Activity – Assignment Question 8&amp;quot;&quot;/&gt;&lt;property id=&quot;20307&quot; value=&quot;562&quot;/&gt;&lt;/object&gt;&lt;object type=&quot;3&quot; unique_id=&quot;39961&quot;&gt;&lt;property id=&quot;20148&quot; value=&quot;5&quot;/&gt;&lt;property id=&quot;20300&quot; value=&quot;Slide 67 - &amp;quot;Public Data Networks - ISDN&amp;quot;&quot;/&gt;&lt;property id=&quot;20307&quot; value=&quot;560&quot;/&gt;&lt;/object&gt;&lt;object type=&quot;3&quot; unique_id=&quot;40610&quot;&gt;&lt;property id=&quot;20148&quot; value=&quot;5&quot;/&gt;&lt;property id=&quot;20300&quot; value=&quot;Slide 71 - &amp;quot;WAN – Packet Switched Networks&amp;quot;&quot;/&gt;&lt;property id=&quot;20307&quot; value=&quot;564&quot;/&gt;&lt;/object&gt;&lt;object type=&quot;3&quot; unique_id=&quot;40611&quot;&gt;&lt;property id=&quot;20148&quot; value=&quot;5&quot;/&gt;&lt;property id=&quot;20300&quot; value=&quot;Slide 72 - &amp;quot;WAN – Packet switched Networks – Virtual Circuit&amp;amp;#x09;&amp;quot;&quot;/&gt;&lt;property id=&quot;20307&quot; value=&quot;563&quot;/&gt;&lt;/object&gt;&lt;object type=&quot;3&quot; unique_id=&quot;41154&quot;&gt;&lt;property id=&quot;20148&quot; value=&quot;5&quot;/&gt;&lt;property id=&quot;20300&quot; value=&quot;Slide 74 - &amp;quot;Activity – Assignment Question 9&amp;quot;&quot;/&gt;&lt;property id=&quot;20307&quot; value=&quot;565&quot;/&gt;&lt;/object&gt;&lt;object type=&quot;3&quot; unique_id=&quot;41155&quot;&gt;&lt;property id=&quot;20148&quot; value=&quot;5&quot;/&gt;&lt;property id=&quot;20300&quot; value=&quot;Slide 81 - &amp;quot;Activity – Assignment Question 10&amp;quot;&quot;/&gt;&lt;property id=&quot;20307&quot; value=&quot;566&quot;/&gt;&lt;/object&gt;&lt;object type=&quot;3&quot; unique_id=&quot;41156&quot;&gt;&lt;property id=&quot;20148&quot; value=&quot;5&quot;/&gt;&lt;property id=&quot;20300&quot; value=&quot;Slide 90 - &amp;quot;Activity – Assignment Question 11&amp;quot;&quot;/&gt;&lt;property id=&quot;20307&quot; value=&quot;567&quot;/&gt;&lt;/object&gt;&lt;/object&gt;&lt;object type=&quot;8&quot; unique_id=&quot;10122&quot;&gt;&lt;/object&gt;&lt;/object&gt;&lt;/database&gt;"/>
  <p:tag name="SECTOMILLISECCONVERTED" val="1"/>
</p:tagLst>
</file>

<file path=ppt/theme/theme1.xml><?xml version="1.0" encoding="utf-8"?>
<a:theme xmlns:a="http://schemas.openxmlformats.org/drawingml/2006/main" name="NEW Agilisys PowerPoint template 2009">
  <a:themeElements>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Agilisys PowerPoint template 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Agilisys PowerPoint template 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Agilisys PowerPoint template 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Agilisys PowerPoint template 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Agilisys PowerPoint template 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Agilisys PowerPoint template 2009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Agilisys PowerPoint template 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Agilisys PowerPoint template 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Agilisys PowerPoint template 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Agilisys PowerPoint template 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Agilisys PowerPoint template 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EW Agilisys PowerPoint template 2009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Agilisys PowerPoint template 2009</Template>
  <TotalTime>53756</TotalTime>
  <Words>7202</Words>
  <Application>Microsoft Office PowerPoint</Application>
  <PresentationFormat>On-screen Show (4:3)</PresentationFormat>
  <Paragraphs>965</Paragraphs>
  <Slides>90</Slides>
  <Notes>90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MS PGothic</vt:lpstr>
      <vt:lpstr>MS PGothic</vt:lpstr>
      <vt:lpstr>NSimSun</vt:lpstr>
      <vt:lpstr>Arial</vt:lpstr>
      <vt:lpstr>Calibri</vt:lpstr>
      <vt:lpstr>Cambria Math</vt:lpstr>
      <vt:lpstr>Co Headline</vt:lpstr>
      <vt:lpstr>Helvetica Neue</vt:lpstr>
      <vt:lpstr>Times New Roman</vt:lpstr>
      <vt:lpstr>Trebuchet MS</vt:lpstr>
      <vt:lpstr>Wingdings</vt:lpstr>
      <vt:lpstr>NEW Agilisys PowerPoint template 2009</vt:lpstr>
      <vt:lpstr>Slide update</vt:lpstr>
      <vt:lpstr>Data communication networks  </vt:lpstr>
      <vt:lpstr>Data communication networks  </vt:lpstr>
      <vt:lpstr>Data communication networks  </vt:lpstr>
      <vt:lpstr>Data communication networks  </vt:lpstr>
      <vt:lpstr>Data communication networks  </vt:lpstr>
      <vt:lpstr>Data communication networks  </vt:lpstr>
      <vt:lpstr>Data communication networks  </vt:lpstr>
      <vt:lpstr>Activity – Assignment Question 1 </vt:lpstr>
      <vt:lpstr>Objectives</vt:lpstr>
      <vt:lpstr>Data transmission methods</vt:lpstr>
      <vt:lpstr>Data transmission methods – Transmission</vt:lpstr>
      <vt:lpstr>Data transmission methods – Transmission</vt:lpstr>
      <vt:lpstr>Data transmission methods – Transmission</vt:lpstr>
      <vt:lpstr>Data transmission methods</vt:lpstr>
      <vt:lpstr>Data transmission methods</vt:lpstr>
      <vt:lpstr>Data transmission methods</vt:lpstr>
      <vt:lpstr>Data transmission methods</vt:lpstr>
      <vt:lpstr>Data transmission methods</vt:lpstr>
      <vt:lpstr>Data transmission methods</vt:lpstr>
      <vt:lpstr>Data transmission methods </vt:lpstr>
      <vt:lpstr>Data transmission methods </vt:lpstr>
      <vt:lpstr>Activity – Assignment Question 2 </vt:lpstr>
      <vt:lpstr>Objectives</vt:lpstr>
      <vt:lpstr>Asynchronous and synchronous transmission </vt:lpstr>
      <vt:lpstr>Asynchronous and synchronous transmission </vt:lpstr>
      <vt:lpstr>Asynchronous and synchronous transmission </vt:lpstr>
      <vt:lpstr>Activity – Assignment Question 3</vt:lpstr>
      <vt:lpstr>Module 2 - Objectives</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Discuss strategies for controlling errors - detection</vt:lpstr>
      <vt:lpstr>Activity – Assignment Question 4</vt:lpstr>
      <vt:lpstr>Automatic Repeat Request (ARQ)</vt:lpstr>
      <vt:lpstr>Stop and Wait (idle) Automatic Repeat Request</vt:lpstr>
      <vt:lpstr>Continuous Automatic Repeat Request</vt:lpstr>
      <vt:lpstr>Forward Error Correction</vt:lpstr>
      <vt:lpstr>Activity – Assignment Question 5</vt:lpstr>
      <vt:lpstr>Objectives</vt:lpstr>
      <vt:lpstr>Media access control</vt:lpstr>
      <vt:lpstr>Media access control</vt:lpstr>
      <vt:lpstr>Media access control – Round Robin </vt:lpstr>
      <vt:lpstr>Media access control – Round Robin </vt:lpstr>
      <vt:lpstr>Media access control – Contention</vt:lpstr>
      <vt:lpstr>Media access control – Aloha</vt:lpstr>
      <vt:lpstr>Media access control – Aloha</vt:lpstr>
      <vt:lpstr>Media access control – Aloha</vt:lpstr>
      <vt:lpstr>Media access control – Slotted Aloha</vt:lpstr>
      <vt:lpstr>Media access control – Carrier Sense Multiple Access/CD </vt:lpstr>
      <vt:lpstr>Media access control – Carrier Sense Multiple Access/CA</vt:lpstr>
      <vt:lpstr>Media access control – Carrier Sense Multiple Access/CA</vt:lpstr>
      <vt:lpstr>Media access control – Carrier Sense Multiple Access/CA</vt:lpstr>
      <vt:lpstr>Media access control – Carrier Sense Multiple Access/CA</vt:lpstr>
      <vt:lpstr>Media access control – Carrier Sense Multiple Access/CA </vt:lpstr>
      <vt:lpstr>Activity – Assignment Question 6</vt:lpstr>
      <vt:lpstr>Objectives</vt:lpstr>
      <vt:lpstr>Objectives</vt:lpstr>
      <vt:lpstr>WAN Topologies – Point-to-point</vt:lpstr>
      <vt:lpstr>WAN Topologies – Hub and spoke</vt:lpstr>
      <vt:lpstr>WAN Topologies – Full Mesh</vt:lpstr>
      <vt:lpstr>WAN Topologies – Partial Mesh</vt:lpstr>
      <vt:lpstr>Activity – Assignment Question 7</vt:lpstr>
      <vt:lpstr>Public Data Networks – Packet Switched Data Network</vt:lpstr>
      <vt:lpstr>Public Data Networks – Packet Switched Data Network</vt:lpstr>
      <vt:lpstr>Public Data Networks - ISDN</vt:lpstr>
      <vt:lpstr>Activity – Assignment Question 8</vt:lpstr>
      <vt:lpstr>Switching and packet techniques </vt:lpstr>
      <vt:lpstr>WAN – Circuit switched Networks</vt:lpstr>
      <vt:lpstr>WAN – Packet Switched Networks</vt:lpstr>
      <vt:lpstr>WAN – Packet switched Networks – Virtual Circuit </vt:lpstr>
      <vt:lpstr>WAN – Packet Switched Networks - Datagram</vt:lpstr>
      <vt:lpstr>Activity – Assignment Question 9</vt:lpstr>
      <vt:lpstr>Module 4 - Objectives</vt:lpstr>
      <vt:lpstr>WAN – Routing – Algorithms</vt:lpstr>
      <vt:lpstr>WAN – Routing – Static</vt:lpstr>
      <vt:lpstr>WAN – Routing – Static</vt:lpstr>
      <vt:lpstr>WAN – Dynamic Routing (distance vector)</vt:lpstr>
      <vt:lpstr>WAN – Dynamic Routing </vt:lpstr>
      <vt:lpstr>Activity – Assignment Question 10</vt:lpstr>
      <vt:lpstr>Module 4 - Objectives</vt:lpstr>
      <vt:lpstr>Data communication over PSTN</vt:lpstr>
      <vt:lpstr>Data communication over PSTN</vt:lpstr>
      <vt:lpstr>Data communication over PSTN</vt:lpstr>
      <vt:lpstr>Data communication over PSTN</vt:lpstr>
      <vt:lpstr>Data communication over PSTN</vt:lpstr>
      <vt:lpstr>Data communication over PSTN</vt:lpstr>
      <vt:lpstr>Data communication over PSTN</vt:lpstr>
      <vt:lpstr>Activity – Assignment Question 11</vt:lpstr>
    </vt:vector>
  </TitlesOfParts>
  <Manager>Christine Grady</Manager>
  <Company>Agilisys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 (pt 36b Arial Bold dark blue)</dc:title>
  <dc:subject>PowerPoint Presentation template</dc:subject>
  <dc:creator>Ben Rowland;Zeshan Sattar;Michael Lafferty</dc:creator>
  <cp:keywords>Agilisys PowerPoint Presentation template</cp:keywords>
  <cp:lastModifiedBy>andy.brown0@outlook.com</cp:lastModifiedBy>
  <cp:revision>752</cp:revision>
  <cp:lastPrinted>2013-08-23T10:17:55Z</cp:lastPrinted>
  <dcterms:created xsi:type="dcterms:W3CDTF">2009-07-10T10:52:09Z</dcterms:created>
  <dcterms:modified xsi:type="dcterms:W3CDTF">2016-07-07T15:50:18Z</dcterms:modified>
  <cp:category>Agilisys templates</cp:category>
</cp:coreProperties>
</file>